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8" r:id="rId6"/>
    <p:sldId id="259" r:id="rId7"/>
    <p:sldId id="261" r:id="rId8"/>
    <p:sldId id="260" r:id="rId9"/>
    <p:sldId id="263" r:id="rId10"/>
    <p:sldId id="262" r:id="rId11"/>
    <p:sldId id="264" r:id="rId12"/>
    <p:sldId id="265" r:id="rId13"/>
    <p:sldId id="266" r:id="rId14"/>
    <p:sldId id="267" r:id="rId15"/>
    <p:sldId id="268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FF6600"/>
    <a:srgbClr val="33CC33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46199C-7018-4744-BD87-E9761E535915}" v="35" dt="2019-09-10T09:03:38.1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s S Devi (thornton.bham.sch.uk)" userId="S::s.devi@thornton.bham.sch.uk::d7cf19b0-94b0-4add-b5dc-ebf3e2acae54" providerId="AD" clId="Web-{1F46199C-7018-4744-BD87-E9761E535915}"/>
    <pc:docChg chg="modSld">
      <pc:chgData name="Ms S Devi (thornton.bham.sch.uk)" userId="S::s.devi@thornton.bham.sch.uk::d7cf19b0-94b0-4add-b5dc-ebf3e2acae54" providerId="AD" clId="Web-{1F46199C-7018-4744-BD87-E9761E535915}" dt="2019-09-10T09:03:38.195" v="34" actId="20577"/>
      <pc:docMkLst>
        <pc:docMk/>
      </pc:docMkLst>
      <pc:sldChg chg="modSp">
        <pc:chgData name="Ms S Devi (thornton.bham.sch.uk)" userId="S::s.devi@thornton.bham.sch.uk::d7cf19b0-94b0-4add-b5dc-ebf3e2acae54" providerId="AD" clId="Web-{1F46199C-7018-4744-BD87-E9761E535915}" dt="2019-09-10T09:03:34.945" v="32" actId="20577"/>
        <pc:sldMkLst>
          <pc:docMk/>
          <pc:sldMk cId="3073170189" sldId="260"/>
        </pc:sldMkLst>
        <pc:spChg chg="mod">
          <ac:chgData name="Ms S Devi (thornton.bham.sch.uk)" userId="S::s.devi@thornton.bham.sch.uk::d7cf19b0-94b0-4add-b5dc-ebf3e2acae54" providerId="AD" clId="Web-{1F46199C-7018-4744-BD87-E9761E535915}" dt="2019-09-10T09:03:34.945" v="32" actId="20577"/>
          <ac:spMkLst>
            <pc:docMk/>
            <pc:sldMk cId="3073170189" sldId="260"/>
            <ac:spMk id="4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81D2ECB5-F7AB-4F74-A273-B403682F8A72}" type="datetimeFigureOut">
              <a:rPr lang="en-GB" smtClean="0"/>
              <a:t>10/01/2020</a:t>
            </a:fld>
            <a:endParaRPr lang="en-GB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2BAD16-E76F-4CC5-ADC9-86040AAD3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7721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ECB5-F7AB-4F74-A273-B403682F8A72}" type="datetimeFigureOut">
              <a:rPr lang="en-GB" smtClean="0"/>
              <a:t>10/01/2020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BAD16-E76F-4CC5-ADC9-86040AAD3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171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ECB5-F7AB-4F74-A273-B403682F8A72}" type="datetimeFigureOut">
              <a:rPr lang="en-GB" smtClean="0"/>
              <a:t>10/01/2020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BAD16-E76F-4CC5-ADC9-86040AAD3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1310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ECB5-F7AB-4F74-A273-B403682F8A72}" type="datetimeFigureOut">
              <a:rPr lang="en-GB" smtClean="0"/>
              <a:t>10/01/2020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BAD16-E76F-4CC5-ADC9-86040AAD3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0399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81D2ECB5-F7AB-4F74-A273-B403682F8A72}" type="datetimeFigureOut">
              <a:rPr lang="en-GB" smtClean="0"/>
              <a:t>10/01/2020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2BAD16-E76F-4CC5-ADC9-86040AAD3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18101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ECB5-F7AB-4F74-A273-B403682F8A72}" type="datetimeFigureOut">
              <a:rPr lang="en-GB" smtClean="0"/>
              <a:t>10/01/2020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BAD16-E76F-4CC5-ADC9-86040AAD3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9071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ECB5-F7AB-4F74-A273-B403682F8A72}" type="datetimeFigureOut">
              <a:rPr lang="en-GB" smtClean="0"/>
              <a:t>10/01/2020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BAD16-E76F-4CC5-ADC9-86040AAD3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9296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ECB5-F7AB-4F74-A273-B403682F8A72}" type="datetimeFigureOut">
              <a:rPr lang="en-GB" smtClean="0"/>
              <a:t>10/01/2020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BAD16-E76F-4CC5-ADC9-86040AAD3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3222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ECB5-F7AB-4F74-A273-B403682F8A72}" type="datetimeFigureOut">
              <a:rPr lang="en-GB" smtClean="0"/>
              <a:t>10/01/2020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BAD16-E76F-4CC5-ADC9-86040AAD3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3427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ECB5-F7AB-4F74-A273-B403682F8A72}" type="datetimeFigureOut">
              <a:rPr lang="en-GB" smtClean="0"/>
              <a:t>10/01/2020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2BAD16-E76F-4CC5-ADC9-86040AAD30BE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82725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81D2ECB5-F7AB-4F74-A273-B403682F8A72}" type="datetimeFigureOut">
              <a:rPr lang="en-GB" smtClean="0"/>
              <a:t>10/01/2020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2BAD16-E76F-4CC5-ADC9-86040AAD30BE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95454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81D2ECB5-F7AB-4F74-A273-B403682F8A72}" type="datetimeFigureOut">
              <a:rPr lang="en-GB" smtClean="0"/>
              <a:t>10/01/2020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2BAD16-E76F-4CC5-ADC9-86040AAD3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535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2047" y="2984500"/>
            <a:ext cx="2500153" cy="2413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9805" y="2205569"/>
            <a:ext cx="11099800" cy="2180163"/>
          </a:xfrm>
        </p:spPr>
        <p:txBody>
          <a:bodyPr/>
          <a:lstStyle/>
          <a:p>
            <a:r>
              <a:rPr lang="en-GB" b="1" dirty="0"/>
              <a:t/>
            </a:r>
            <a:br>
              <a:rPr lang="en-GB" b="1" dirty="0"/>
            </a:br>
            <a:r>
              <a:rPr lang="en-GB" b="1" dirty="0"/>
              <a:t/>
            </a:r>
            <a:br>
              <a:rPr lang="en-GB" b="1" dirty="0"/>
            </a:br>
            <a:r>
              <a:rPr lang="en-GB" b="1" dirty="0" smtClean="0"/>
              <a:t>Inclusion</a:t>
            </a:r>
            <a:br>
              <a:rPr lang="en-GB" b="1" dirty="0" smtClean="0"/>
            </a:br>
            <a:r>
              <a:rPr lang="en-GB" b="1" dirty="0"/>
              <a:t/>
            </a:r>
            <a:br>
              <a:rPr lang="en-GB" b="1" dirty="0"/>
            </a:br>
            <a:r>
              <a:rPr lang="en-GB" sz="6000" b="1" dirty="0" smtClean="0"/>
              <a:t>ASC Coffee Morning </a:t>
            </a:r>
            <a:r>
              <a:rPr lang="en-GB" sz="5400" dirty="0"/>
              <a:t/>
            </a:r>
            <a:br>
              <a:rPr lang="en-GB" sz="5400" dirty="0"/>
            </a:br>
            <a:r>
              <a:rPr lang="en-GB" sz="5400" dirty="0"/>
              <a:t/>
            </a:r>
            <a:br>
              <a:rPr lang="en-GB" sz="5400" dirty="0"/>
            </a:b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4281" y="3606800"/>
            <a:ext cx="9070848" cy="1168400"/>
          </a:xfrm>
        </p:spPr>
        <p:txBody>
          <a:bodyPr>
            <a:noAutofit/>
          </a:bodyPr>
          <a:lstStyle/>
          <a:p>
            <a:endParaRPr lang="en-GB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4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Friday 10</a:t>
            </a:r>
            <a:r>
              <a:rPr lang="en-GB" sz="4400" b="1" u="sng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sz="4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January 2020</a:t>
            </a:r>
            <a:endParaRPr lang="en-GB" sz="4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276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8982" y="387927"/>
            <a:ext cx="10058400" cy="1371600"/>
          </a:xfrm>
        </p:spPr>
        <p:txBody>
          <a:bodyPr>
            <a:normAutofit/>
          </a:bodyPr>
          <a:lstStyle/>
          <a:p>
            <a:r>
              <a:rPr lang="en-GB" sz="4400" b="1" dirty="0" smtClean="0"/>
              <a:t>SEND Update </a:t>
            </a:r>
            <a:endParaRPr lang="en-GB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759528"/>
            <a:ext cx="10058400" cy="3810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b="1" u="sng" dirty="0" smtClean="0"/>
              <a:t>SEND Provision Support Plan </a:t>
            </a:r>
          </a:p>
          <a:p>
            <a:pPr>
              <a:buFontTx/>
              <a:buChar char="-"/>
            </a:pPr>
            <a:r>
              <a:rPr lang="en-GB" sz="2400" dirty="0" smtClean="0"/>
              <a:t>Pupils will no longer need a EHCP to access/request change of placement for a special school or resource base. </a:t>
            </a:r>
          </a:p>
          <a:p>
            <a:pPr>
              <a:buFontTx/>
              <a:buChar char="-"/>
            </a:pPr>
            <a:r>
              <a:rPr lang="en-GB" sz="2400" dirty="0" smtClean="0"/>
              <a:t>Schools can request additional top-up funding for a child with SEND (evidence based) </a:t>
            </a:r>
          </a:p>
          <a:p>
            <a:pPr>
              <a:buFontTx/>
              <a:buChar char="-"/>
            </a:pPr>
            <a:r>
              <a:rPr lang="en-GB" sz="2400" dirty="0" smtClean="0"/>
              <a:t>Locality Panels- host weekly meetings to review request for SPSP </a:t>
            </a:r>
          </a:p>
          <a:p>
            <a:pPr>
              <a:buFontTx/>
              <a:buChar char="-"/>
            </a:pPr>
            <a:r>
              <a:rPr lang="en-GB" sz="2400" dirty="0" smtClean="0"/>
              <a:t>SPSP will build a picture over time ‘complex case’ and multi-agency involvement</a:t>
            </a:r>
          </a:p>
          <a:p>
            <a:pPr marL="0" indent="0">
              <a:buNone/>
            </a:pPr>
            <a:endParaRPr lang="en-GB" dirty="0" smtClean="0"/>
          </a:p>
          <a:p>
            <a:pPr>
              <a:buFontTx/>
              <a:buChar char="-"/>
            </a:pP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9229036" y="387927"/>
            <a:ext cx="2604655" cy="72043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en-GB" sz="2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minute </a:t>
            </a:r>
            <a:endParaRPr lang="en-GB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429382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SEND Update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b="1" u="sng" dirty="0"/>
              <a:t>SEND Locality Teams </a:t>
            </a:r>
            <a:r>
              <a:rPr lang="en-GB" sz="2400" dirty="0"/>
              <a:t>- support for families through locality forums, advice and support from specialist team through local drop-ins </a:t>
            </a:r>
          </a:p>
          <a:p>
            <a:r>
              <a:rPr lang="en-GB" sz="2400" b="1" u="sng" dirty="0"/>
              <a:t>Special school outreach programme </a:t>
            </a:r>
            <a:r>
              <a:rPr lang="en-GB" sz="2400" dirty="0"/>
              <a:t>-  support mainstream schools </a:t>
            </a:r>
          </a:p>
          <a:p>
            <a:r>
              <a:rPr lang="en-GB" sz="2400" b="1" u="sng" dirty="0" smtClean="0"/>
              <a:t>Parent liaison officers </a:t>
            </a:r>
            <a:r>
              <a:rPr lang="en-GB" sz="2400" dirty="0" smtClean="0"/>
              <a:t>– </a:t>
            </a:r>
            <a:r>
              <a:rPr lang="en-GB" sz="2400" dirty="0"/>
              <a:t>working in partnership with parents </a:t>
            </a:r>
          </a:p>
          <a:p>
            <a:r>
              <a:rPr lang="en-GB" sz="2400" dirty="0"/>
              <a:t>Meetings with </a:t>
            </a:r>
            <a:r>
              <a:rPr lang="en-GB" sz="2400" dirty="0" smtClean="0"/>
              <a:t>mainstream </a:t>
            </a:r>
            <a:r>
              <a:rPr lang="en-GB" sz="2400" dirty="0"/>
              <a:t>schools to discuss special school placements and resource bases. </a:t>
            </a:r>
            <a:endParaRPr lang="en-GB" sz="2400" dirty="0" smtClean="0"/>
          </a:p>
          <a:p>
            <a:r>
              <a:rPr lang="en-GB" sz="2400" b="1" u="sng" dirty="0" smtClean="0"/>
              <a:t>SEND young people’s forum </a:t>
            </a:r>
            <a:r>
              <a:rPr lang="en-GB" sz="2400" dirty="0" smtClean="0"/>
              <a:t>– views of young people to drive and improve support and provision </a:t>
            </a:r>
            <a:endParaRPr lang="en-GB" sz="2400" dirty="0"/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9256745" y="298616"/>
            <a:ext cx="2604655" cy="72043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 minute </a:t>
            </a:r>
            <a:endParaRPr lang="en-GB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810343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/>
              <a:t>Questions </a:t>
            </a:r>
            <a:endParaRPr lang="en-GB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1450" y="2125374"/>
            <a:ext cx="4229100" cy="3133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6838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30311" y="669702"/>
            <a:ext cx="101871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b="1">
                <a:latin typeface="Calibri" panose="020F0502020204030204" pitchFamily="34" charset="0"/>
                <a:cs typeface="Calibri" panose="020F0502020204030204" pitchFamily="34" charset="0"/>
              </a:rPr>
              <a:t>The Inclusion Team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927" y="1593032"/>
            <a:ext cx="3419475" cy="10287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32970" y="3294142"/>
            <a:ext cx="2286000" cy="10287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32970" y="4383708"/>
            <a:ext cx="2314575" cy="10191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0854" y="4030463"/>
            <a:ext cx="3219450" cy="100012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1678" y="3001763"/>
            <a:ext cx="4096923" cy="806730"/>
          </a:xfrm>
          <a:prstGeom prst="rect">
            <a:avLst/>
          </a:prstGeom>
        </p:spPr>
      </p:pic>
      <p:sp>
        <p:nvSpPr>
          <p:cNvPr id="24" name="Quad Arrow 23"/>
          <p:cNvSpPr/>
          <p:nvPr/>
        </p:nvSpPr>
        <p:spPr>
          <a:xfrm>
            <a:off x="4834034" y="2770626"/>
            <a:ext cx="2065695" cy="2075733"/>
          </a:xfrm>
          <a:prstGeom prst="quadArrow">
            <a:avLst>
              <a:gd name="adj1" fmla="val 17781"/>
              <a:gd name="adj2" fmla="val 22500"/>
              <a:gd name="adj3" fmla="val 14395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68163" y="3294142"/>
            <a:ext cx="2296373" cy="98258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79174" y="4423884"/>
            <a:ext cx="3000268" cy="1019175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9242890" y="410931"/>
            <a:ext cx="2604655" cy="72043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 minute </a:t>
            </a:r>
            <a:endParaRPr lang="en-GB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868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Aims for today: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56509"/>
            <a:ext cx="10764982" cy="4178531"/>
          </a:xfrm>
        </p:spPr>
        <p:txBody>
          <a:bodyPr>
            <a:normAutofit fontScale="85000" lnSpcReduction="20000"/>
          </a:bodyPr>
          <a:lstStyle/>
          <a:p>
            <a:r>
              <a:rPr lang="en-GB" sz="3200" b="1" dirty="0" smtClean="0"/>
              <a:t>To introduce our new CAT (Communication and Autism Team) worker. </a:t>
            </a:r>
          </a:p>
          <a:p>
            <a:endParaRPr lang="en-GB" sz="3200" b="1" dirty="0" smtClean="0"/>
          </a:p>
          <a:p>
            <a:r>
              <a:rPr lang="en-GB" sz="3200" b="1" dirty="0" smtClean="0"/>
              <a:t>To inform you about the support for our ASC pupils through the transition process</a:t>
            </a:r>
            <a:r>
              <a:rPr lang="en-GB" sz="3200" b="1" dirty="0"/>
              <a:t> </a:t>
            </a:r>
            <a:r>
              <a:rPr lang="en-GB" sz="3200" b="1" dirty="0" smtClean="0"/>
              <a:t>to secondary school. </a:t>
            </a:r>
          </a:p>
          <a:p>
            <a:endParaRPr lang="en-GB" sz="3200" b="1" dirty="0" smtClean="0"/>
          </a:p>
          <a:p>
            <a:r>
              <a:rPr lang="en-GB" sz="3200" b="1" dirty="0" smtClean="0"/>
              <a:t>To understand the EHCP process. </a:t>
            </a:r>
          </a:p>
          <a:p>
            <a:endParaRPr lang="en-GB" sz="3200" b="1" dirty="0" smtClean="0"/>
          </a:p>
          <a:p>
            <a:r>
              <a:rPr lang="en-GB" sz="3200" b="1" dirty="0" smtClean="0"/>
              <a:t>To understand the developments within the Local Authority SEND department. </a:t>
            </a:r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4" name="Rectangle 3"/>
          <p:cNvSpPr/>
          <p:nvPr/>
        </p:nvSpPr>
        <p:spPr>
          <a:xfrm>
            <a:off x="9242890" y="410931"/>
            <a:ext cx="2604655" cy="72043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en-GB" sz="2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minute </a:t>
            </a:r>
            <a:endParaRPr lang="en-GB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39388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242890" y="410931"/>
            <a:ext cx="2604655" cy="72043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 minute </a:t>
            </a:r>
            <a:endParaRPr lang="en-GB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17418" y="1974562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en-GB" sz="4000" b="1" dirty="0" smtClean="0"/>
              <a:t>Introduction: Emma Sly (CAT Worker) </a:t>
            </a:r>
            <a:endParaRPr lang="en-GB" sz="4000" b="1" dirty="0"/>
          </a:p>
        </p:txBody>
      </p:sp>
    </p:spTree>
    <p:extLst>
      <p:ext uri="{BB962C8B-B14F-4D97-AF65-F5344CB8AC3E}">
        <p14:creationId xmlns:p14="http://schemas.microsoft.com/office/powerpoint/2010/main" val="1243028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818" y="263236"/>
            <a:ext cx="10058400" cy="1371600"/>
          </a:xfrm>
        </p:spPr>
        <p:txBody>
          <a:bodyPr/>
          <a:lstStyle/>
          <a:p>
            <a:r>
              <a:rPr lang="en-GB" b="1" dirty="0" smtClean="0"/>
              <a:t>CAT Support </a:t>
            </a:r>
            <a:endParaRPr lang="en-GB" b="1" dirty="0"/>
          </a:p>
        </p:txBody>
      </p:sp>
      <p:sp>
        <p:nvSpPr>
          <p:cNvPr id="4" name="Rectangle 3"/>
          <p:cNvSpPr/>
          <p:nvPr/>
        </p:nvSpPr>
        <p:spPr>
          <a:xfrm>
            <a:off x="374073" y="1634836"/>
            <a:ext cx="4031673" cy="4821382"/>
          </a:xfrm>
          <a:prstGeom prst="rect">
            <a:avLst/>
          </a:prstGeom>
          <a:solidFill>
            <a:schemeClr val="bg1"/>
          </a:solidFill>
          <a:ln w="57150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 smtClean="0">
              <a:solidFill>
                <a:srgbClr val="008000"/>
              </a:solidFill>
            </a:endParaRPr>
          </a:p>
          <a:p>
            <a:pPr algn="ctr"/>
            <a:endParaRPr lang="en-GB" sz="2000" b="1" dirty="0">
              <a:solidFill>
                <a:srgbClr val="008000"/>
              </a:solidFill>
            </a:endParaRPr>
          </a:p>
          <a:p>
            <a:pPr algn="ctr"/>
            <a:endParaRPr lang="en-GB" sz="2000" b="1" dirty="0" smtClean="0">
              <a:solidFill>
                <a:srgbClr val="008000"/>
              </a:solidFill>
            </a:endParaRPr>
          </a:p>
          <a:p>
            <a:pPr algn="ctr"/>
            <a:r>
              <a:rPr lang="en-GB" sz="2000" b="1" dirty="0" smtClean="0">
                <a:solidFill>
                  <a:srgbClr val="008000"/>
                </a:solidFill>
              </a:rPr>
              <a:t>UNIVERSAL</a:t>
            </a:r>
          </a:p>
          <a:p>
            <a:pPr algn="ctr"/>
            <a:endParaRPr lang="en-GB" sz="2000" b="1" dirty="0" smtClean="0">
              <a:solidFill>
                <a:srgbClr val="008000"/>
              </a:solidFill>
            </a:endParaRPr>
          </a:p>
          <a:p>
            <a:pPr algn="ctr"/>
            <a:r>
              <a:rPr lang="en-GB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Level </a:t>
            </a:r>
            <a:r>
              <a:rPr lang="en-GB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</a:t>
            </a:r>
          </a:p>
          <a:p>
            <a:pPr algn="ctr"/>
            <a:endParaRPr lang="en-GB" sz="12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To promote good autism practice across the </a:t>
            </a:r>
            <a:r>
              <a:rPr lang="en-GB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school/setting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endParaRPr lang="en-GB" sz="1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Strategic </a:t>
            </a:r>
            <a:r>
              <a:rPr lang="en-GB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Lead/Lead practitioner receive support, advice and resources from CAT </a:t>
            </a:r>
            <a:r>
              <a:rPr lang="en-GB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worker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endParaRPr lang="en-GB" sz="1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Quality </a:t>
            </a:r>
            <a:r>
              <a:rPr lang="en-GB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First Teaching </a:t>
            </a:r>
            <a:r>
              <a:rPr lang="en-GB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 ensure </a:t>
            </a:r>
            <a:r>
              <a:rPr lang="en-GB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all pupils access inclusive </a:t>
            </a:r>
            <a:r>
              <a:rPr lang="en-GB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practice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endParaRPr lang="en-GB" sz="1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B</a:t>
            </a:r>
            <a:r>
              <a:rPr lang="en-GB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uild </a:t>
            </a:r>
            <a:r>
              <a:rPr lang="en-GB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whole school, good autism practice. </a:t>
            </a:r>
            <a:endParaRPr lang="en-GB" sz="1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endParaRPr lang="en-GB" sz="1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Observations </a:t>
            </a:r>
            <a:r>
              <a:rPr lang="en-GB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to be completed by school/LP/SP and shared with CAT worker. </a:t>
            </a:r>
            <a:endParaRPr lang="en-GB" sz="1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endParaRPr lang="en-GB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Whole school </a:t>
            </a:r>
            <a:r>
              <a:rPr lang="en-GB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AET tier 1 training </a:t>
            </a:r>
            <a:endParaRPr lang="en-GB" sz="105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en-GB" sz="105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en-GB" sz="105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en-GB" sz="2000" b="1" dirty="0" smtClean="0">
              <a:solidFill>
                <a:srgbClr val="008000"/>
              </a:solidFill>
            </a:endParaRPr>
          </a:p>
          <a:p>
            <a:pPr algn="ctr"/>
            <a:r>
              <a:rPr lang="en-GB" sz="2000" b="1" dirty="0" smtClean="0">
                <a:solidFill>
                  <a:srgbClr val="008000"/>
                </a:solidFill>
              </a:rPr>
              <a:t> </a:t>
            </a:r>
          </a:p>
          <a:p>
            <a:pPr algn="ctr"/>
            <a:endParaRPr lang="en-GB" sz="1400" dirty="0"/>
          </a:p>
        </p:txBody>
      </p:sp>
      <p:sp>
        <p:nvSpPr>
          <p:cNvPr id="5" name="Rectangle 4"/>
          <p:cNvSpPr/>
          <p:nvPr/>
        </p:nvSpPr>
        <p:spPr>
          <a:xfrm>
            <a:off x="4530436" y="1648690"/>
            <a:ext cx="3463637" cy="4821382"/>
          </a:xfrm>
          <a:prstGeom prst="rect">
            <a:avLst/>
          </a:prstGeom>
          <a:solidFill>
            <a:schemeClr val="bg1"/>
          </a:solidFill>
          <a:ln w="5715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 smtClean="0">
              <a:solidFill>
                <a:schemeClr val="tx1"/>
              </a:solidFill>
            </a:endParaRPr>
          </a:p>
          <a:p>
            <a:pPr algn="ctr"/>
            <a:endParaRPr lang="en-GB" sz="2000" b="1" dirty="0">
              <a:solidFill>
                <a:schemeClr val="tx1"/>
              </a:solidFill>
            </a:endParaRPr>
          </a:p>
          <a:p>
            <a:pPr algn="ctr"/>
            <a:endParaRPr lang="en-GB" sz="2000" b="1" dirty="0" smtClean="0">
              <a:solidFill>
                <a:schemeClr val="tx1"/>
              </a:solidFill>
            </a:endParaRPr>
          </a:p>
          <a:p>
            <a:pPr algn="ctr"/>
            <a:endParaRPr lang="en-GB" sz="2000" b="1" dirty="0" smtClean="0">
              <a:solidFill>
                <a:schemeClr val="tx1"/>
              </a:solidFill>
            </a:endParaRPr>
          </a:p>
          <a:p>
            <a:pPr algn="ctr"/>
            <a:endParaRPr lang="en-GB" sz="2000" b="1" dirty="0">
              <a:solidFill>
                <a:schemeClr val="tx1"/>
              </a:solidFill>
            </a:endParaRPr>
          </a:p>
          <a:p>
            <a:pPr algn="ctr"/>
            <a:endParaRPr lang="en-GB" sz="2000" b="1" dirty="0" smtClean="0">
              <a:solidFill>
                <a:schemeClr val="tx1"/>
              </a:solidFill>
            </a:endParaRPr>
          </a:p>
          <a:p>
            <a:pPr algn="ctr"/>
            <a:endParaRPr lang="en-GB" sz="2000" b="1" dirty="0">
              <a:solidFill>
                <a:schemeClr val="tx1"/>
              </a:solidFill>
            </a:endParaRPr>
          </a:p>
          <a:p>
            <a:pPr algn="ctr"/>
            <a:endParaRPr lang="en-GB" sz="2000" b="1" dirty="0" smtClean="0">
              <a:solidFill>
                <a:schemeClr val="tx1"/>
              </a:solidFill>
            </a:endParaRPr>
          </a:p>
          <a:p>
            <a:pPr algn="ctr"/>
            <a:endParaRPr lang="en-GB" sz="2000" b="1" dirty="0">
              <a:solidFill>
                <a:schemeClr val="tx1"/>
              </a:solidFill>
            </a:endParaRPr>
          </a:p>
          <a:p>
            <a:pPr algn="ctr"/>
            <a:endParaRPr lang="en-GB" sz="2000" b="1" dirty="0" smtClean="0">
              <a:solidFill>
                <a:schemeClr val="tx1"/>
              </a:solidFill>
            </a:endParaRPr>
          </a:p>
          <a:p>
            <a:pPr algn="ctr"/>
            <a:endParaRPr lang="en-GB" sz="2000" b="1" dirty="0">
              <a:solidFill>
                <a:schemeClr val="tx1"/>
              </a:solidFill>
            </a:endParaRPr>
          </a:p>
          <a:p>
            <a:pPr algn="ctr"/>
            <a:endParaRPr lang="en-GB" sz="2000" b="1" dirty="0" smtClean="0">
              <a:solidFill>
                <a:schemeClr val="tx1"/>
              </a:solidFill>
            </a:endParaRPr>
          </a:p>
          <a:p>
            <a:pPr algn="ctr"/>
            <a:endParaRPr lang="en-GB" sz="2000" b="1" dirty="0">
              <a:solidFill>
                <a:schemeClr val="tx1"/>
              </a:solidFill>
            </a:endParaRPr>
          </a:p>
          <a:p>
            <a:pPr algn="ctr"/>
            <a:endParaRPr lang="en-GB" sz="2000" b="1" dirty="0" smtClean="0">
              <a:solidFill>
                <a:schemeClr val="tx1"/>
              </a:solidFill>
            </a:endParaRPr>
          </a:p>
          <a:p>
            <a:pPr algn="ctr"/>
            <a:r>
              <a:rPr lang="en-GB" sz="2000" b="1" dirty="0" smtClean="0">
                <a:solidFill>
                  <a:srgbClr val="FF6600"/>
                </a:solidFill>
              </a:rPr>
              <a:t>TARGETED</a:t>
            </a:r>
          </a:p>
          <a:p>
            <a:pPr algn="ctr"/>
            <a:endParaRPr lang="en-GB" sz="2000" b="1" dirty="0" smtClean="0">
              <a:solidFill>
                <a:srgbClr val="FF6600"/>
              </a:solidFill>
            </a:endParaRPr>
          </a:p>
          <a:p>
            <a:pPr algn="ctr"/>
            <a:r>
              <a:rPr lang="en-GB" sz="1600" b="1" dirty="0" smtClean="0">
                <a:solidFill>
                  <a:schemeClr val="tx1"/>
                </a:solidFill>
              </a:rPr>
              <a:t>Level 2</a:t>
            </a:r>
          </a:p>
          <a:p>
            <a:pPr algn="ctr"/>
            <a:endParaRPr lang="en-GB" sz="1600" b="1" dirty="0" smtClean="0">
              <a:solidFill>
                <a:schemeClr val="tx1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</a:rPr>
              <a:t>Provide </a:t>
            </a:r>
            <a:r>
              <a:rPr lang="en-GB" sz="1600" dirty="0">
                <a:solidFill>
                  <a:schemeClr val="tx1"/>
                </a:solidFill>
              </a:rPr>
              <a:t>advise and guidance on </a:t>
            </a:r>
            <a:r>
              <a:rPr lang="en-GB" sz="1600" dirty="0" smtClean="0">
                <a:solidFill>
                  <a:schemeClr val="tx1"/>
                </a:solidFill>
              </a:rPr>
              <a:t>targeted autism </a:t>
            </a:r>
            <a:r>
              <a:rPr lang="en-GB" sz="1600" dirty="0">
                <a:solidFill>
                  <a:schemeClr val="tx1"/>
                </a:solidFill>
              </a:rPr>
              <a:t>specific interventions through CAT observations, assessment, advice and recommendations </a:t>
            </a:r>
            <a:endParaRPr lang="en-GB" sz="1600" dirty="0" smtClean="0">
              <a:solidFill>
                <a:schemeClr val="tx1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GB" sz="1600" dirty="0" smtClean="0">
              <a:solidFill>
                <a:schemeClr val="tx1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</a:rPr>
              <a:t>Deliver </a:t>
            </a:r>
            <a:r>
              <a:rPr lang="en-GB" sz="1600" dirty="0">
                <a:solidFill>
                  <a:schemeClr val="tx1"/>
                </a:solidFill>
              </a:rPr>
              <a:t>specific </a:t>
            </a:r>
            <a:r>
              <a:rPr lang="en-GB" sz="1600" dirty="0" smtClean="0">
                <a:solidFill>
                  <a:schemeClr val="tx1"/>
                </a:solidFill>
              </a:rPr>
              <a:t>interventions </a:t>
            </a:r>
            <a:r>
              <a:rPr lang="en-GB" sz="1600" dirty="0">
                <a:solidFill>
                  <a:schemeClr val="tx1"/>
                </a:solidFill>
              </a:rPr>
              <a:t>as advised by CAT worker </a:t>
            </a:r>
            <a:endParaRPr lang="en-GB" sz="1600" dirty="0" smtClean="0">
              <a:solidFill>
                <a:schemeClr val="tx1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GB" sz="1600" dirty="0" smtClean="0">
              <a:solidFill>
                <a:schemeClr val="tx1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</a:rPr>
              <a:t>Monitor </a:t>
            </a:r>
            <a:r>
              <a:rPr lang="en-GB" sz="1600" dirty="0">
                <a:solidFill>
                  <a:schemeClr val="tx1"/>
                </a:solidFill>
              </a:rPr>
              <a:t>and record progress </a:t>
            </a:r>
            <a:r>
              <a:rPr lang="en-GB" sz="1600" dirty="0" smtClean="0">
                <a:solidFill>
                  <a:schemeClr val="tx1"/>
                </a:solidFill>
              </a:rPr>
              <a:t>Feedback </a:t>
            </a:r>
            <a:r>
              <a:rPr lang="en-GB" sz="1600" dirty="0">
                <a:solidFill>
                  <a:schemeClr val="tx1"/>
                </a:solidFill>
              </a:rPr>
              <a:t>to the CAT worker </a:t>
            </a:r>
            <a:r>
              <a:rPr lang="en-GB" sz="1600" dirty="0" smtClean="0">
                <a:solidFill>
                  <a:schemeClr val="tx1"/>
                </a:solidFill>
              </a:rPr>
              <a:t>to review progress termly</a:t>
            </a:r>
            <a:endParaRPr lang="en-GB" sz="1600" b="1" dirty="0" smtClean="0">
              <a:solidFill>
                <a:schemeClr val="tx1"/>
              </a:solidFill>
            </a:endParaRPr>
          </a:p>
          <a:p>
            <a:pPr algn="ctr"/>
            <a:endParaRPr lang="en-GB" sz="2000" b="1" dirty="0">
              <a:solidFill>
                <a:srgbClr val="FF6600"/>
              </a:solidFill>
            </a:endParaRPr>
          </a:p>
          <a:p>
            <a:pPr algn="ctr"/>
            <a:endParaRPr lang="en-GB" sz="2000" b="1" dirty="0" smtClean="0">
              <a:solidFill>
                <a:srgbClr val="FF6600"/>
              </a:solidFill>
            </a:endParaRPr>
          </a:p>
          <a:p>
            <a:pPr algn="ctr"/>
            <a:endParaRPr lang="en-GB" sz="2000" b="1" dirty="0">
              <a:solidFill>
                <a:srgbClr val="FF6600"/>
              </a:solidFill>
            </a:endParaRPr>
          </a:p>
          <a:p>
            <a:pPr algn="ctr"/>
            <a:endParaRPr lang="en-GB" sz="2000" b="1" dirty="0" smtClean="0">
              <a:solidFill>
                <a:srgbClr val="FF6600"/>
              </a:solidFill>
            </a:endParaRPr>
          </a:p>
          <a:p>
            <a:pPr algn="ctr"/>
            <a:endParaRPr lang="en-GB" sz="2000" b="1" dirty="0">
              <a:solidFill>
                <a:srgbClr val="FF6600"/>
              </a:solidFill>
            </a:endParaRPr>
          </a:p>
          <a:p>
            <a:pPr algn="ctr"/>
            <a:endParaRPr lang="en-GB" sz="2000" b="1" dirty="0" smtClean="0">
              <a:solidFill>
                <a:srgbClr val="FF6600"/>
              </a:solidFill>
            </a:endParaRPr>
          </a:p>
          <a:p>
            <a:pPr algn="ctr"/>
            <a:endParaRPr lang="en-GB" sz="2000" b="1" dirty="0">
              <a:solidFill>
                <a:srgbClr val="FF6600"/>
              </a:solidFill>
            </a:endParaRPr>
          </a:p>
          <a:p>
            <a:pPr algn="ctr"/>
            <a:endParaRPr lang="en-GB" sz="2000" b="1" dirty="0" smtClean="0">
              <a:solidFill>
                <a:srgbClr val="FF6600"/>
              </a:solidFill>
            </a:endParaRPr>
          </a:p>
          <a:p>
            <a:pPr algn="ctr"/>
            <a:endParaRPr lang="en-GB" sz="2000" b="1" dirty="0">
              <a:solidFill>
                <a:srgbClr val="FF6600"/>
              </a:solidFill>
            </a:endParaRPr>
          </a:p>
          <a:p>
            <a:pPr algn="ctr"/>
            <a:endParaRPr lang="en-GB" sz="2000" b="1" dirty="0" smtClean="0">
              <a:solidFill>
                <a:srgbClr val="FF6600"/>
              </a:solidFill>
            </a:endParaRPr>
          </a:p>
          <a:p>
            <a:pPr algn="ctr"/>
            <a:r>
              <a:rPr lang="en-GB" sz="2000" b="1" dirty="0" smtClean="0">
                <a:solidFill>
                  <a:srgbClr val="FF6600"/>
                </a:solidFill>
              </a:rPr>
              <a:t> </a:t>
            </a:r>
          </a:p>
          <a:p>
            <a:pPr algn="ctr"/>
            <a:endParaRPr lang="en-GB" sz="105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en-GB" sz="105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en-GB" sz="2000" b="1" dirty="0" smtClean="0">
              <a:solidFill>
                <a:srgbClr val="008000"/>
              </a:solidFill>
            </a:endParaRPr>
          </a:p>
          <a:p>
            <a:pPr algn="ctr"/>
            <a:r>
              <a:rPr lang="en-GB" sz="2000" b="1" dirty="0" smtClean="0">
                <a:solidFill>
                  <a:srgbClr val="008000"/>
                </a:solidFill>
              </a:rPr>
              <a:t> </a:t>
            </a:r>
          </a:p>
          <a:p>
            <a:pPr algn="ctr"/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8146473" y="1634836"/>
            <a:ext cx="3616035" cy="4821382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 smtClean="0">
              <a:solidFill>
                <a:srgbClr val="FF0000"/>
              </a:solidFill>
            </a:endParaRPr>
          </a:p>
          <a:p>
            <a:pPr algn="ctr"/>
            <a:endParaRPr lang="en-GB" sz="2000" b="1" dirty="0">
              <a:solidFill>
                <a:srgbClr val="FF0000"/>
              </a:solidFill>
            </a:endParaRPr>
          </a:p>
          <a:p>
            <a:pPr algn="ctr"/>
            <a:endParaRPr lang="en-GB" sz="2000" b="1" dirty="0" smtClean="0">
              <a:solidFill>
                <a:srgbClr val="FF0000"/>
              </a:solidFill>
            </a:endParaRPr>
          </a:p>
          <a:p>
            <a:pPr algn="ctr"/>
            <a:r>
              <a:rPr lang="en-GB" sz="2000" b="1" smtClean="0">
                <a:solidFill>
                  <a:srgbClr val="FF0000"/>
                </a:solidFill>
              </a:rPr>
              <a:t>SPECIALIST </a:t>
            </a:r>
            <a:endParaRPr lang="en-GB" sz="2000" b="1" dirty="0" smtClean="0">
              <a:solidFill>
                <a:srgbClr val="FF0000"/>
              </a:solidFill>
            </a:endParaRPr>
          </a:p>
          <a:p>
            <a:pPr algn="ctr"/>
            <a:endParaRPr lang="en-GB" sz="2000" b="1" dirty="0" smtClean="0">
              <a:solidFill>
                <a:srgbClr val="FF0000"/>
              </a:solidFill>
            </a:endParaRPr>
          </a:p>
          <a:p>
            <a:pPr algn="ctr"/>
            <a:r>
              <a:rPr lang="en-GB" sz="1600" b="1" dirty="0">
                <a:solidFill>
                  <a:schemeClr val="tx1"/>
                </a:solidFill>
              </a:rPr>
              <a:t>Level </a:t>
            </a:r>
            <a:r>
              <a:rPr lang="en-GB" sz="1600" b="1" dirty="0">
                <a:solidFill>
                  <a:schemeClr val="tx1"/>
                </a:solidFill>
              </a:rPr>
              <a:t>3</a:t>
            </a:r>
            <a:endParaRPr lang="en-GB" sz="1600" b="1" dirty="0" smtClean="0">
              <a:solidFill>
                <a:schemeClr val="tx1"/>
              </a:solidFill>
            </a:endParaRPr>
          </a:p>
          <a:p>
            <a:pPr algn="ctr"/>
            <a:endParaRPr lang="en-GB" sz="2000" b="1" dirty="0" smtClean="0">
              <a:solidFill>
                <a:srgbClr val="FF0000"/>
              </a:solidFill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</a:rPr>
              <a:t>Lead by CAT worker consolidated by Strategic Lead &amp; Lead </a:t>
            </a:r>
            <a:r>
              <a:rPr lang="en-GB" sz="1600" dirty="0" smtClean="0">
                <a:solidFill>
                  <a:schemeClr val="tx1"/>
                </a:solidFill>
              </a:rPr>
              <a:t>Practitioner </a:t>
            </a:r>
            <a:r>
              <a:rPr lang="en-GB" sz="1600" dirty="0">
                <a:solidFill>
                  <a:schemeClr val="tx1"/>
                </a:solidFill>
              </a:rPr>
              <a:t>In collaborative </a:t>
            </a:r>
            <a:r>
              <a:rPr lang="en-GB" sz="1600" dirty="0" smtClean="0">
                <a:solidFill>
                  <a:schemeClr val="tx1"/>
                </a:solidFill>
              </a:rPr>
              <a:t>model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endParaRPr lang="en-GB" sz="1600" dirty="0" smtClean="0">
              <a:solidFill>
                <a:schemeClr val="tx1"/>
              </a:solidFill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</a:rPr>
              <a:t>Provide </a:t>
            </a:r>
            <a:r>
              <a:rPr lang="en-GB" sz="1600" dirty="0">
                <a:solidFill>
                  <a:schemeClr val="tx1"/>
                </a:solidFill>
              </a:rPr>
              <a:t>and deliver individualised, specialist support and intervention </a:t>
            </a:r>
            <a:endParaRPr lang="en-GB" sz="1600" dirty="0" smtClean="0">
              <a:solidFill>
                <a:schemeClr val="tx1"/>
              </a:solidFill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endParaRPr lang="en-GB" sz="1600" dirty="0" smtClean="0">
              <a:solidFill>
                <a:schemeClr val="tx1"/>
              </a:solidFill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</a:rPr>
              <a:t>monitor </a:t>
            </a:r>
            <a:r>
              <a:rPr lang="en-GB" sz="1600" dirty="0">
                <a:solidFill>
                  <a:schemeClr val="tx1"/>
                </a:solidFill>
              </a:rPr>
              <a:t>and evaluate outcomes </a:t>
            </a:r>
            <a:endParaRPr lang="en-GB" sz="1600" dirty="0" smtClean="0">
              <a:solidFill>
                <a:schemeClr val="tx1"/>
              </a:solidFill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endParaRPr lang="en-GB" sz="1600" dirty="0" smtClean="0">
              <a:solidFill>
                <a:schemeClr val="tx1"/>
              </a:solidFill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</a:rPr>
              <a:t>deliver </a:t>
            </a:r>
            <a:r>
              <a:rPr lang="en-GB" sz="1600" dirty="0">
                <a:solidFill>
                  <a:schemeClr val="tx1"/>
                </a:solidFill>
              </a:rPr>
              <a:t>recommendations </a:t>
            </a:r>
            <a:endParaRPr lang="en-GB" sz="1600" dirty="0" smtClean="0">
              <a:solidFill>
                <a:schemeClr val="tx1"/>
              </a:solidFill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endParaRPr lang="en-GB" sz="1600" dirty="0">
              <a:solidFill>
                <a:schemeClr val="tx1"/>
              </a:solidFill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</a:rPr>
              <a:t>record </a:t>
            </a:r>
            <a:r>
              <a:rPr lang="en-GB" sz="1600" dirty="0">
                <a:solidFill>
                  <a:schemeClr val="tx1"/>
                </a:solidFill>
              </a:rPr>
              <a:t>and report progress</a:t>
            </a:r>
            <a:endParaRPr lang="en-GB" sz="1600" b="1" dirty="0" smtClean="0">
              <a:solidFill>
                <a:schemeClr val="tx1"/>
              </a:solidFill>
            </a:endParaRPr>
          </a:p>
          <a:p>
            <a:pPr algn="ctr"/>
            <a:endParaRPr lang="en-GB" sz="1050" b="1" dirty="0">
              <a:solidFill>
                <a:srgbClr val="FF0000"/>
              </a:solidFill>
            </a:endParaRPr>
          </a:p>
          <a:p>
            <a:pPr algn="ctr"/>
            <a:endParaRPr lang="en-GB" sz="2000" b="1" dirty="0" smtClean="0">
              <a:solidFill>
                <a:srgbClr val="FF0000"/>
              </a:solidFill>
            </a:endParaRPr>
          </a:p>
          <a:p>
            <a:pPr algn="ctr"/>
            <a:r>
              <a:rPr lang="en-GB" sz="2000" b="1" dirty="0" smtClean="0">
                <a:solidFill>
                  <a:srgbClr val="FF0000"/>
                </a:solidFill>
              </a:rPr>
              <a:t> </a:t>
            </a:r>
          </a:p>
          <a:p>
            <a:pPr algn="ctr"/>
            <a:endParaRPr lang="en-GB" sz="1400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242890" y="410931"/>
            <a:ext cx="2604655" cy="72043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</a:t>
            </a:r>
            <a:r>
              <a:rPr lang="en-GB" sz="2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minute </a:t>
            </a:r>
            <a:endParaRPr lang="en-GB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916821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6600" b="1" dirty="0" smtClean="0"/>
              <a:t>EHCP</a:t>
            </a:r>
            <a:endParaRPr lang="en-GB" sz="6600" b="1" dirty="0"/>
          </a:p>
        </p:txBody>
      </p:sp>
    </p:spTree>
    <p:extLst>
      <p:ext uri="{BB962C8B-B14F-4D97-AF65-F5344CB8AC3E}">
        <p14:creationId xmlns:p14="http://schemas.microsoft.com/office/powerpoint/2010/main" val="1420400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3563" y="1081911"/>
            <a:ext cx="10584873" cy="1371600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What is a Education Health Care Plan (EHCP)?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3563" y="2532611"/>
            <a:ext cx="10058400" cy="3931920"/>
          </a:xfrm>
        </p:spPr>
        <p:txBody>
          <a:bodyPr>
            <a:normAutofit fontScale="92500" lnSpcReduction="10000"/>
          </a:bodyPr>
          <a:lstStyle/>
          <a:p>
            <a:r>
              <a:rPr lang="en-GB" sz="2600" dirty="0" smtClean="0"/>
              <a:t>An EHCP describes </a:t>
            </a:r>
            <a:r>
              <a:rPr lang="en-GB" sz="2600" dirty="0"/>
              <a:t>your child’s special educational needs (SEN) and the help they will get to meet them. An EHCP also includes any health and </a:t>
            </a:r>
            <a:r>
              <a:rPr lang="en-GB" sz="2600" dirty="0" smtClean="0"/>
              <a:t>social care </a:t>
            </a:r>
            <a:r>
              <a:rPr lang="en-GB" sz="2600" dirty="0"/>
              <a:t>provision that is needed. </a:t>
            </a:r>
            <a:endParaRPr lang="en-GB" sz="2600" dirty="0" smtClean="0"/>
          </a:p>
          <a:p>
            <a:endParaRPr lang="en-GB" sz="2600" dirty="0" smtClean="0"/>
          </a:p>
          <a:p>
            <a:r>
              <a:rPr lang="en-GB" sz="2600" dirty="0" smtClean="0"/>
              <a:t>Legal </a:t>
            </a:r>
            <a:r>
              <a:rPr lang="en-GB" sz="2600" dirty="0"/>
              <a:t>document written by the local </a:t>
            </a:r>
            <a:r>
              <a:rPr lang="en-GB" sz="2600" dirty="0" smtClean="0"/>
              <a:t>authority. </a:t>
            </a:r>
          </a:p>
          <a:p>
            <a:pPr marL="0" indent="0">
              <a:buNone/>
            </a:pPr>
            <a:endParaRPr lang="en-GB" sz="2600" dirty="0" smtClean="0"/>
          </a:p>
          <a:p>
            <a:r>
              <a:rPr lang="en-GB" sz="2600" dirty="0"/>
              <a:t>EHCPs are for children and young people who need </a:t>
            </a:r>
            <a:r>
              <a:rPr lang="en-GB" sz="2600" b="1" dirty="0" smtClean="0"/>
              <a:t>MORE</a:t>
            </a:r>
            <a:r>
              <a:rPr lang="en-GB" sz="2600" dirty="0" smtClean="0"/>
              <a:t> support </a:t>
            </a:r>
            <a:r>
              <a:rPr lang="en-GB" sz="2600" dirty="0"/>
              <a:t>than their school or other setting can provide. The plans can start from a child’s birth and continue into further education and training (from 0 to 25).</a:t>
            </a:r>
          </a:p>
          <a:p>
            <a:endParaRPr lang="en-GB" dirty="0" smtClean="0"/>
          </a:p>
        </p:txBody>
      </p:sp>
      <p:sp>
        <p:nvSpPr>
          <p:cNvPr id="4" name="Rectangle 3"/>
          <p:cNvSpPr/>
          <p:nvPr/>
        </p:nvSpPr>
        <p:spPr>
          <a:xfrm>
            <a:off x="9159763" y="361475"/>
            <a:ext cx="2604655" cy="72043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</a:t>
            </a:r>
            <a:r>
              <a:rPr lang="en-GB" sz="2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minute </a:t>
            </a:r>
            <a:endParaRPr lang="en-GB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26948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4182" y="343593"/>
            <a:ext cx="10058400" cy="1371600"/>
          </a:xfrm>
        </p:spPr>
        <p:txBody>
          <a:bodyPr/>
          <a:lstStyle/>
          <a:p>
            <a:r>
              <a:rPr lang="en-GB" b="1" dirty="0" smtClean="0"/>
              <a:t>Who needs a EHCP?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4182" y="1410393"/>
            <a:ext cx="11277600" cy="3931920"/>
          </a:xfrm>
        </p:spPr>
        <p:txBody>
          <a:bodyPr>
            <a:noAutofit/>
          </a:bodyPr>
          <a:lstStyle/>
          <a:p>
            <a:r>
              <a:rPr lang="en-GB" sz="2400" dirty="0"/>
              <a:t>EHCPs are for children and young people </a:t>
            </a:r>
            <a:r>
              <a:rPr lang="en-GB" sz="2400" dirty="0" smtClean="0"/>
              <a:t>who’s SEND needs </a:t>
            </a:r>
            <a:r>
              <a:rPr lang="en-GB" sz="2400" b="1" dirty="0" smtClean="0"/>
              <a:t>CANNOT</a:t>
            </a:r>
            <a:r>
              <a:rPr lang="en-GB" sz="2400" dirty="0" smtClean="0"/>
              <a:t> be </a:t>
            </a:r>
            <a:r>
              <a:rPr lang="en-GB" sz="2400" dirty="0"/>
              <a:t>met by the support that is available at their </a:t>
            </a:r>
            <a:r>
              <a:rPr lang="en-GB" sz="2400" dirty="0" smtClean="0"/>
              <a:t>school. </a:t>
            </a:r>
          </a:p>
          <a:p>
            <a:endParaRPr lang="en-GB" sz="2400" dirty="0" smtClean="0"/>
          </a:p>
          <a:p>
            <a:r>
              <a:rPr lang="en-GB" sz="2400" b="1" dirty="0" smtClean="0"/>
              <a:t>MOST</a:t>
            </a:r>
            <a:r>
              <a:rPr lang="en-GB" sz="2400" dirty="0" smtClean="0"/>
              <a:t> children </a:t>
            </a:r>
            <a:r>
              <a:rPr lang="en-GB" sz="2400" dirty="0"/>
              <a:t>and young people with </a:t>
            </a:r>
            <a:r>
              <a:rPr lang="en-GB" sz="2400" dirty="0" smtClean="0"/>
              <a:t>SEND will </a:t>
            </a:r>
            <a:r>
              <a:rPr lang="en-GB" sz="2400" dirty="0"/>
              <a:t>have help given to them without the need for an EHCP. This is called </a:t>
            </a:r>
            <a:r>
              <a:rPr lang="en-GB" sz="2400" b="1" dirty="0">
                <a:solidFill>
                  <a:srgbClr val="008000"/>
                </a:solidFill>
              </a:rPr>
              <a:t>SEN </a:t>
            </a:r>
            <a:r>
              <a:rPr lang="en-GB" sz="2400" b="1" dirty="0" smtClean="0">
                <a:solidFill>
                  <a:srgbClr val="008000"/>
                </a:solidFill>
              </a:rPr>
              <a:t>support</a:t>
            </a:r>
            <a:r>
              <a:rPr lang="en-GB" sz="2400" b="1" dirty="0">
                <a:solidFill>
                  <a:srgbClr val="008000"/>
                </a:solidFill>
              </a:rPr>
              <a:t> </a:t>
            </a:r>
            <a:r>
              <a:rPr lang="en-GB" sz="2400" dirty="0" smtClean="0"/>
              <a:t>(universal support and targeted interventions). Most children will make expected and steady progress from their starting point. </a:t>
            </a:r>
          </a:p>
          <a:p>
            <a:endParaRPr lang="en-GB" sz="2400" dirty="0" smtClean="0"/>
          </a:p>
          <a:p>
            <a:r>
              <a:rPr lang="en-GB" sz="2400" dirty="0" smtClean="0"/>
              <a:t>A</a:t>
            </a:r>
            <a:r>
              <a:rPr lang="en-GB" sz="2400" b="1" dirty="0" smtClean="0"/>
              <a:t> FEW</a:t>
            </a:r>
            <a:r>
              <a:rPr lang="en-GB" sz="2400" dirty="0" smtClean="0"/>
              <a:t> children </a:t>
            </a:r>
            <a:r>
              <a:rPr lang="en-GB" sz="2400" dirty="0"/>
              <a:t>and young people may not make the progress expected of them even with this help. When this happens </a:t>
            </a:r>
            <a:r>
              <a:rPr lang="en-GB" sz="2400" dirty="0" smtClean="0"/>
              <a:t>the child may need a EHCP. These children </a:t>
            </a:r>
            <a:r>
              <a:rPr lang="en-GB" sz="2400" dirty="0"/>
              <a:t>and young people have such </a:t>
            </a:r>
            <a:r>
              <a:rPr lang="en-GB" sz="2400" b="1" dirty="0">
                <a:solidFill>
                  <a:srgbClr val="0070C0"/>
                </a:solidFill>
              </a:rPr>
              <a:t>significant difficulties</a:t>
            </a:r>
            <a:r>
              <a:rPr lang="en-GB" sz="2400" dirty="0"/>
              <a:t>/needs </a:t>
            </a:r>
            <a:r>
              <a:rPr lang="en-GB" sz="2400" dirty="0" smtClean="0"/>
              <a:t>that they require </a:t>
            </a:r>
            <a:r>
              <a:rPr lang="en-GB" sz="2400" b="1" dirty="0" smtClean="0">
                <a:solidFill>
                  <a:srgbClr val="0070C0"/>
                </a:solidFill>
              </a:rPr>
              <a:t>specialist support and provision</a:t>
            </a:r>
            <a:r>
              <a:rPr lang="en-GB" sz="2400" dirty="0" smtClean="0"/>
              <a:t>. </a:t>
            </a:r>
            <a:endParaRPr lang="en-GB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52446" y="495960"/>
            <a:ext cx="2621507" cy="762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5278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Activity: EHCP </a:t>
            </a:r>
            <a:r>
              <a:rPr lang="en-GB" b="1" dirty="0" smtClean="0">
                <a:solidFill>
                  <a:srgbClr val="FF0000"/>
                </a:solidFill>
              </a:rPr>
              <a:t>Myths</a:t>
            </a:r>
            <a:r>
              <a:rPr lang="en-GB" b="1" dirty="0" smtClean="0">
                <a:solidFill>
                  <a:srgbClr val="008000"/>
                </a:solidFill>
              </a:rPr>
              <a:t> </a:t>
            </a:r>
            <a:r>
              <a:rPr lang="en-GB" b="1" dirty="0" smtClean="0">
                <a:solidFill>
                  <a:schemeClr val="tx1"/>
                </a:solidFill>
              </a:rPr>
              <a:t>vs</a:t>
            </a:r>
            <a:r>
              <a:rPr lang="en-GB" b="1" dirty="0" smtClean="0">
                <a:solidFill>
                  <a:srgbClr val="008000"/>
                </a:solidFill>
              </a:rPr>
              <a:t> Facts</a:t>
            </a:r>
            <a:r>
              <a:rPr lang="en-GB" b="1" dirty="0" smtClean="0"/>
              <a:t>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7855" y="2258290"/>
            <a:ext cx="10058400" cy="34165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400" b="1" dirty="0" smtClean="0"/>
              <a:t>Tick </a:t>
            </a:r>
            <a:r>
              <a:rPr lang="en-GB" sz="4400" b="1" dirty="0" smtClean="0">
                <a:solidFill>
                  <a:srgbClr val="008000"/>
                </a:solidFill>
              </a:rPr>
              <a:t>true</a:t>
            </a:r>
            <a:r>
              <a:rPr lang="en-GB" sz="4400" b="1" dirty="0" smtClean="0"/>
              <a:t> or </a:t>
            </a:r>
            <a:r>
              <a:rPr lang="en-GB" sz="4400" b="1" dirty="0" smtClean="0">
                <a:solidFill>
                  <a:srgbClr val="FF0000"/>
                </a:solidFill>
              </a:rPr>
              <a:t>false</a:t>
            </a:r>
            <a:r>
              <a:rPr lang="en-GB" sz="4400" b="1" dirty="0" smtClean="0"/>
              <a:t> for the following statements about EHCPs. </a:t>
            </a:r>
            <a:endParaRPr lang="en-GB" sz="4400" b="1" dirty="0"/>
          </a:p>
        </p:txBody>
      </p:sp>
      <p:pic>
        <p:nvPicPr>
          <p:cNvPr id="1032" name="Picture 8" descr="Image result for confused clipart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3612" y="4090121"/>
            <a:ext cx="26765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9256745" y="282376"/>
            <a:ext cx="2604655" cy="72043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10 minute </a:t>
            </a:r>
            <a:endParaRPr lang="en-GB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102919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E1ABD6171B33D438F015607EF33D73E" ma:contentTypeVersion="12" ma:contentTypeDescription="Create a new document." ma:contentTypeScope="" ma:versionID="0f64cc189229491d5a458207ea933a40">
  <xsd:schema xmlns:xsd="http://www.w3.org/2001/XMLSchema" xmlns:xs="http://www.w3.org/2001/XMLSchema" xmlns:p="http://schemas.microsoft.com/office/2006/metadata/properties" xmlns:ns2="84e4a56a-dc2c-47e3-abd3-4dbfb46687bf" xmlns:ns3="213c6d09-1f22-4534-bfd3-0c23233e95a0" targetNamespace="http://schemas.microsoft.com/office/2006/metadata/properties" ma:root="true" ma:fieldsID="3977bb56557d5fef6543fc786c5209c8" ns2:_="" ns3:_="">
    <xsd:import namespace="84e4a56a-dc2c-47e3-abd3-4dbfb46687bf"/>
    <xsd:import namespace="213c6d09-1f22-4534-bfd3-0c23233e95a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e4a56a-dc2c-47e3-abd3-4dbfb46687b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3c6d09-1f22-4534-bfd3-0c23233e95a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6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080136B-E2D6-4E5E-BEE6-58D22CD92327}">
  <ds:schemaRefs>
    <ds:schemaRef ds:uri="213c6d09-1f22-4534-bfd3-0c23233e95a0"/>
    <ds:schemaRef ds:uri="84e4a56a-dc2c-47e3-abd3-4dbfb46687b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E8C454B2-BB52-4803-BEC5-03D19A673212}">
  <ds:schemaRefs>
    <ds:schemaRef ds:uri="http://schemas.microsoft.com/office/infopath/2007/PartnerControls"/>
    <ds:schemaRef ds:uri="http://schemas.microsoft.com/office/2006/documentManagement/types"/>
    <ds:schemaRef ds:uri="http://purl.org/dc/dcmitype/"/>
    <ds:schemaRef ds:uri="213c6d09-1f22-4534-bfd3-0c23233e95a0"/>
    <ds:schemaRef ds:uri="http://www.w3.org/XML/1998/namespace"/>
    <ds:schemaRef ds:uri="http://purl.org/dc/terms/"/>
    <ds:schemaRef ds:uri="http://purl.org/dc/elements/1.1/"/>
    <ds:schemaRef ds:uri="http://schemas.openxmlformats.org/package/2006/metadata/core-properties"/>
    <ds:schemaRef ds:uri="84e4a56a-dc2c-47e3-abd3-4dbfb46687bf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C0C6A0E2-BE7C-461F-BE6E-FEF5E5AC15C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278</TotalTime>
  <Words>592</Words>
  <Application>Microsoft Office PowerPoint</Application>
  <PresentationFormat>Widescreen</PresentationFormat>
  <Paragraphs>129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Century Gothic</vt:lpstr>
      <vt:lpstr>Garamond</vt:lpstr>
      <vt:lpstr>Savon</vt:lpstr>
      <vt:lpstr>  Inclusion  ASC Coffee Morning    </vt:lpstr>
      <vt:lpstr>PowerPoint Presentation</vt:lpstr>
      <vt:lpstr>Aims for today: </vt:lpstr>
      <vt:lpstr>PowerPoint Presentation</vt:lpstr>
      <vt:lpstr>CAT Support </vt:lpstr>
      <vt:lpstr>PowerPoint Presentation</vt:lpstr>
      <vt:lpstr>What is a Education Health Care Plan (EHCP)? </vt:lpstr>
      <vt:lpstr>Who needs a EHCP? </vt:lpstr>
      <vt:lpstr>Activity: EHCP Myths vs Facts </vt:lpstr>
      <vt:lpstr>SEND Update </vt:lpstr>
      <vt:lpstr>SEND Update </vt:lpstr>
      <vt:lpstr>Questions </vt:lpstr>
    </vt:vector>
  </TitlesOfParts>
  <Company>BCC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SEND Information report</dc:title>
  <dc:creator>Thornton Primary School</dc:creator>
  <cp:lastModifiedBy>Miss L Shaheen</cp:lastModifiedBy>
  <cp:revision>24</cp:revision>
  <dcterms:created xsi:type="dcterms:W3CDTF">2018-10-09T19:16:05Z</dcterms:created>
  <dcterms:modified xsi:type="dcterms:W3CDTF">2020-01-10T11:21:32Z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0x0101006E1ABD6171B33D438F015607EF33D73E</vt:lpwstr>
  </property>
</Properties>
</file>