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8000"/>
    <a:srgbClr val="33CC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46199C-7018-4744-BD87-E9761E535915}" v="35" dt="2019-09-10T09:03:38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3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S Devi (thornton.bham.sch.uk)" userId="S::s.devi@thornton.bham.sch.uk::d7cf19b0-94b0-4add-b5dc-ebf3e2acae54" providerId="AD" clId="Web-{1F46199C-7018-4744-BD87-E9761E535915}"/>
    <pc:docChg chg="modSld">
      <pc:chgData name="Ms S Devi (thornton.bham.sch.uk)" userId="S::s.devi@thornton.bham.sch.uk::d7cf19b0-94b0-4add-b5dc-ebf3e2acae54" providerId="AD" clId="Web-{1F46199C-7018-4744-BD87-E9761E535915}" dt="2019-09-10T09:03:38.195" v="34" actId="20577"/>
      <pc:docMkLst>
        <pc:docMk/>
      </pc:docMkLst>
      <pc:sldChg chg="modSp">
        <pc:chgData name="Ms S Devi (thornton.bham.sch.uk)" userId="S::s.devi@thornton.bham.sch.uk::d7cf19b0-94b0-4add-b5dc-ebf3e2acae54" providerId="AD" clId="Web-{1F46199C-7018-4744-BD87-E9761E535915}" dt="2019-09-10T09:03:34.945" v="32" actId="20577"/>
        <pc:sldMkLst>
          <pc:docMk/>
          <pc:sldMk cId="3073170189" sldId="260"/>
        </pc:sldMkLst>
        <pc:spChg chg="mod">
          <ac:chgData name="Ms S Devi (thornton.bham.sch.uk)" userId="S::s.devi@thornton.bham.sch.uk::d7cf19b0-94b0-4add-b5dc-ebf3e2acae54" providerId="AD" clId="Web-{1F46199C-7018-4744-BD87-E9761E535915}" dt="2019-09-10T09:03:34.945" v="32" actId="20577"/>
          <ac:spMkLst>
            <pc:docMk/>
            <pc:sldMk cId="3073170189" sldId="260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772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7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310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39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10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07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9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22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42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272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545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1D2ECB5-F7AB-4F74-A273-B403682F8A72}" type="datetimeFigureOut">
              <a:rPr lang="en-GB" smtClean="0"/>
              <a:t>22/09/2019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2BAD16-E76F-4CC5-ADC9-86040AAD3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35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047" y="2984500"/>
            <a:ext cx="2500153" cy="241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9805" y="2205569"/>
            <a:ext cx="11099800" cy="2180163"/>
          </a:xfrm>
        </p:spPr>
        <p:txBody>
          <a:bodyPr/>
          <a:lstStyle/>
          <a:p>
            <a:r>
              <a:rPr lang="en-GB" b="1"/>
              <a:t/>
            </a:r>
            <a:br>
              <a:rPr lang="en-GB" b="1"/>
            </a:br>
            <a:r>
              <a:rPr lang="en-GB" b="1"/>
              <a:t/>
            </a:r>
            <a:br>
              <a:rPr lang="en-GB" b="1"/>
            </a:br>
            <a:r>
              <a:rPr lang="en-GB" b="1"/>
              <a:t>Inclusion Team</a:t>
            </a:r>
            <a:br>
              <a:rPr lang="en-GB" b="1"/>
            </a:br>
            <a:r>
              <a:rPr lang="en-GB" sz="5400"/>
              <a:t>‘Meet and Greet’</a:t>
            </a:r>
            <a:br>
              <a:rPr lang="en-GB" sz="5400"/>
            </a:br>
            <a:r>
              <a:rPr lang="en-GB" sz="5400"/>
              <a:t/>
            </a:r>
            <a:br>
              <a:rPr lang="en-GB" sz="5400"/>
            </a:br>
            <a:r>
              <a:rPr lang="en-GB"/>
              <a:t/>
            </a:r>
            <a:br>
              <a:rPr lang="en-GB"/>
            </a:b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4281" y="3606800"/>
            <a:ext cx="9070848" cy="1168400"/>
          </a:xfrm>
        </p:spPr>
        <p:txBody>
          <a:bodyPr>
            <a:noAutofit/>
          </a:bodyPr>
          <a:lstStyle/>
          <a:p>
            <a:endParaRPr lang="en-GB" sz="4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400">
                <a:latin typeface="Arial" panose="020B0604020202020204" pitchFamily="34" charset="0"/>
                <a:cs typeface="Arial" panose="020B0604020202020204" pitchFamily="34" charset="0"/>
              </a:rPr>
              <a:t>Monday 23</a:t>
            </a:r>
            <a:r>
              <a:rPr lang="en-GB" sz="4400" baseline="3000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4400">
                <a:latin typeface="Arial" panose="020B0604020202020204" pitchFamily="34" charset="0"/>
                <a:cs typeface="Arial" panose="020B0604020202020204" pitchFamily="34" charset="0"/>
              </a:rPr>
              <a:t>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14022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2023" y="4414121"/>
            <a:ext cx="3823894" cy="203630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30311" y="669702"/>
            <a:ext cx="1018718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>
                <a:latin typeface="Calibri" panose="020F0502020204030204" pitchFamily="34" charset="0"/>
                <a:cs typeface="Calibri" panose="020F0502020204030204" pitchFamily="34" charset="0"/>
              </a:rPr>
              <a:t>What is ‘inclusion’?</a:t>
            </a:r>
          </a:p>
          <a:p>
            <a:endParaRPr lang="en-GB" sz="3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Inclusion means </a:t>
            </a:r>
            <a:r>
              <a:rPr lang="en-GB" sz="3600" b="1">
                <a:latin typeface="Calibri" panose="020F0502020204030204" pitchFamily="34" charset="0"/>
                <a:cs typeface="Calibri" panose="020F0502020204030204" pitchFamily="34" charset="0"/>
              </a:rPr>
              <a:t>EQUAL OPPORTUNITIES 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GB" sz="3600" b="1">
                <a:latin typeface="Calibri" panose="020F0502020204030204" pitchFamily="34" charset="0"/>
                <a:cs typeface="Calibri" panose="020F0502020204030204" pitchFamily="34" charset="0"/>
              </a:rPr>
              <a:t>ALL.  </a:t>
            </a:r>
          </a:p>
          <a:p>
            <a:pPr algn="ctr"/>
            <a:endParaRPr lang="en-GB" sz="3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latin typeface="Calibri" panose="020F0502020204030204" pitchFamily="34" charset="0"/>
                <a:cs typeface="Calibri" panose="020F0502020204030204" pitchFamily="34" charset="0"/>
              </a:rPr>
              <a:t>Including all pupils in education whether they are physically disabled, have learning difficulties or other barriers that mean they need extra support in school.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>
                <a:latin typeface="Calibri" panose="020F0502020204030204" pitchFamily="34" charset="0"/>
                <a:cs typeface="Calibri" panose="020F0502020204030204" pitchFamily="34" charset="0"/>
              </a:rPr>
              <a:t>Best outcomes for all pupils. </a:t>
            </a:r>
          </a:p>
        </p:txBody>
      </p:sp>
    </p:spTree>
    <p:extLst>
      <p:ext uri="{BB962C8B-B14F-4D97-AF65-F5344CB8AC3E}">
        <p14:creationId xmlns:p14="http://schemas.microsoft.com/office/powerpoint/2010/main" val="1555475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0311" y="669702"/>
            <a:ext cx="10187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>
                <a:latin typeface="Calibri" panose="020F0502020204030204" pitchFamily="34" charset="0"/>
                <a:cs typeface="Calibri" panose="020F0502020204030204" pitchFamily="34" charset="0"/>
              </a:rPr>
              <a:t>The Inclusion Team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927" y="1593032"/>
            <a:ext cx="3419475" cy="1028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8017" y="2914650"/>
            <a:ext cx="2286000" cy="1028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9442" y="4030463"/>
            <a:ext cx="2314575" cy="10191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9900" y="2880713"/>
            <a:ext cx="2182513" cy="1028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0854" y="4030463"/>
            <a:ext cx="3219450" cy="10001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1678" y="3001763"/>
            <a:ext cx="4096923" cy="80673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73460" y="4168394"/>
            <a:ext cx="1798953" cy="553524"/>
          </a:xfrm>
          <a:prstGeom prst="rect">
            <a:avLst/>
          </a:prstGeom>
        </p:spPr>
      </p:pic>
      <p:sp>
        <p:nvSpPr>
          <p:cNvPr id="24" name="Quad Arrow 23"/>
          <p:cNvSpPr/>
          <p:nvPr/>
        </p:nvSpPr>
        <p:spPr>
          <a:xfrm>
            <a:off x="4834034" y="2770626"/>
            <a:ext cx="2065695" cy="2075733"/>
          </a:xfrm>
          <a:prstGeom prst="quadArrow">
            <a:avLst>
              <a:gd name="adj1" fmla="val 17781"/>
              <a:gd name="adj2" fmla="val 22500"/>
              <a:gd name="adj3" fmla="val 1439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3125" y="528035"/>
            <a:ext cx="117655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>
                <a:latin typeface="Calibri" panose="020F0502020204030204" pitchFamily="34" charset="0"/>
                <a:cs typeface="Calibri" panose="020F0502020204030204" pitchFamily="34" charset="0"/>
              </a:rPr>
              <a:t>Miss Shaheen </a:t>
            </a:r>
          </a:p>
          <a:p>
            <a:r>
              <a:rPr lang="en-GB" sz="3600" b="1">
                <a:latin typeface="Calibri" panose="020F0502020204030204" pitchFamily="34" charset="0"/>
                <a:cs typeface="Calibri" panose="020F0502020204030204" pitchFamily="34" charset="0"/>
              </a:rPr>
              <a:t>Inclusion Manager/</a:t>
            </a:r>
            <a:r>
              <a:rPr lang="en-GB" sz="3600" b="1" err="1">
                <a:latin typeface="Calibri" panose="020F0502020204030204" pitchFamily="34" charset="0"/>
                <a:cs typeface="Calibri" panose="020F0502020204030204" pitchFamily="34" charset="0"/>
              </a:rPr>
              <a:t>SENCo</a:t>
            </a:r>
            <a:endParaRPr lang="en-GB" sz="3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3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latin typeface="Calibri" panose="020F0502020204030204" pitchFamily="34" charset="0"/>
                <a:cs typeface="Calibri" panose="020F0502020204030204" pitchFamily="34" charset="0"/>
              </a:rPr>
              <a:t>Work closely with the Inclusion Team to ensure effective communication.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latin typeface="Calibri" panose="020F0502020204030204" pitchFamily="34" charset="0"/>
                <a:cs typeface="Calibri" panose="020F0502020204030204" pitchFamily="34" charset="0"/>
              </a:rPr>
              <a:t>Work with parents, staff and specialist support agencies to identify areas of difficulty for SEND pupils and how we can support these pupils in school.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latin typeface="Calibri" panose="020F0502020204030204" pitchFamily="34" charset="0"/>
                <a:cs typeface="Calibri" panose="020F0502020204030204" pitchFamily="34" charset="0"/>
              </a:rPr>
              <a:t>Building strong partnerships with SEND pupil’s parents, informally and formally.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latin typeface="Calibri" panose="020F0502020204030204" pitchFamily="34" charset="0"/>
                <a:cs typeface="Calibri" panose="020F0502020204030204" pitchFamily="34" charset="0"/>
              </a:rPr>
              <a:t>Ensuring pupils with SEND access the curriculum, physical environment and extra-curricular activities.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latin typeface="Calibri" panose="020F0502020204030204" pitchFamily="34" charset="0"/>
                <a:cs typeface="Calibri" panose="020F0502020204030204" pitchFamily="34" charset="0"/>
              </a:rPr>
              <a:t>To make sure SEND pupil transition to secondary school is an effective and informative process.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877" y="566671"/>
            <a:ext cx="1265567" cy="129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9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724" y="179249"/>
            <a:ext cx="11926741" cy="66787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3600" b="1" dirty="0">
                <a:latin typeface="Calibri" panose="020F0502020204030204" pitchFamily="34" charset="0"/>
                <a:cs typeface="Calibri" panose="020F0502020204030204" pitchFamily="34" charset="0"/>
              </a:rPr>
              <a:t>Ms Devi </a:t>
            </a:r>
          </a:p>
          <a:p>
            <a:r>
              <a:rPr lang="en-GB" sz="3600" b="1" dirty="0">
                <a:latin typeface="Calibri"/>
                <a:cs typeface="Calibri"/>
              </a:rPr>
              <a:t>Pastoral </a:t>
            </a:r>
            <a:r>
              <a:rPr lang="en-GB" sz="3600" b="1" dirty="0" smtClean="0">
                <a:latin typeface="Calibri"/>
                <a:cs typeface="Calibri"/>
              </a:rPr>
              <a:t>Manager</a:t>
            </a:r>
          </a:p>
          <a:p>
            <a:endParaRPr lang="en-GB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provide support that meets the differing needs of all children so that each child is equipped with the skills to cope with life.</a:t>
            </a:r>
            <a:r>
              <a:rPr lang="en-GB" sz="40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To </a:t>
            </a:r>
            <a:r>
              <a:rPr lang="en-GB" sz="24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support and work alongside parents in addressing pastoral concerns impacting on their child’s learning and development</a:t>
            </a:r>
            <a:r>
              <a:rPr lang="en-GB" sz="2400" b="1" dirty="0" smtClean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To </a:t>
            </a:r>
            <a:r>
              <a:rPr lang="en-GB" sz="24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provide specialist counselling to support individual children, listening and talking to children who may need support in a variety of pastoral issues, for example, self-esteem and confidence, bereavement, managing feelings, anxieties/worries, separation and developing social and friendship skills</a:t>
            </a:r>
            <a:r>
              <a:rPr lang="en-GB" sz="2400" b="1" dirty="0" smtClean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latin typeface="Calibri" panose="020F0502020204030204" pitchFamily="34" charset="0"/>
              <a:ea typeface="+mn-lt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To </a:t>
            </a:r>
            <a:r>
              <a:rPr lang="en-GB" sz="24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work with a range of stakeholders, parents, support staff, outreach agencies and other </a:t>
            </a:r>
            <a:r>
              <a:rPr lang="en-GB" sz="2400" b="1" dirty="0" smtClean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schools to </a:t>
            </a:r>
            <a:r>
              <a:rPr lang="en-GB" sz="2400" b="1" dirty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ensure the continuity and progress of individual pupils</a:t>
            </a:r>
            <a:r>
              <a:rPr lang="en-GB" sz="2400" b="1" dirty="0" smtClean="0">
                <a:latin typeface="Calibri" panose="020F0502020204030204" pitchFamily="34" charset="0"/>
                <a:ea typeface="+mn-lt"/>
                <a:cs typeface="Calibri" panose="020F0502020204030204" pitchFamily="34" charset="0"/>
              </a:rPr>
              <a:t>.</a:t>
            </a:r>
            <a:r>
              <a:rPr lang="en-GB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325" y="312779"/>
            <a:ext cx="1356311" cy="127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17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31065"/>
            <a:ext cx="10058400" cy="5403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b="1">
                <a:latin typeface="Calibri" panose="020F0502020204030204" pitchFamily="34" charset="0"/>
                <a:cs typeface="Calibri" panose="020F0502020204030204" pitchFamily="34" charset="0"/>
              </a:rPr>
              <a:t>Grab and tea/coffee and come and say HI!</a:t>
            </a:r>
          </a:p>
          <a:p>
            <a:pPr marL="0" indent="0" algn="ctr">
              <a:buNone/>
            </a:pPr>
            <a:endParaRPr lang="en-GB" sz="4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GB" sz="4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GB" sz="4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GB" sz="3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Please take a copy of the draft SEND Policy- any feedback would be appreciated 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GB" sz="3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GB" sz="5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GB" sz="54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777" y="1390920"/>
            <a:ext cx="4898340" cy="287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655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1ABD6171B33D438F015607EF33D73E" ma:contentTypeVersion="12" ma:contentTypeDescription="Create a new document." ma:contentTypeScope="" ma:versionID="0f64cc189229491d5a458207ea933a40">
  <xsd:schema xmlns:xsd="http://www.w3.org/2001/XMLSchema" xmlns:xs="http://www.w3.org/2001/XMLSchema" xmlns:p="http://schemas.microsoft.com/office/2006/metadata/properties" xmlns:ns2="84e4a56a-dc2c-47e3-abd3-4dbfb46687bf" xmlns:ns3="213c6d09-1f22-4534-bfd3-0c23233e95a0" targetNamespace="http://schemas.microsoft.com/office/2006/metadata/properties" ma:root="true" ma:fieldsID="3977bb56557d5fef6543fc786c5209c8" ns2:_="" ns3:_="">
    <xsd:import namespace="84e4a56a-dc2c-47e3-abd3-4dbfb46687bf"/>
    <xsd:import namespace="213c6d09-1f22-4534-bfd3-0c23233e95a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4a56a-dc2c-47e3-abd3-4dbfb46687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c6d09-1f22-4534-bfd3-0c23233e95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C454B2-BB52-4803-BEC5-03D19A67321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080136B-E2D6-4E5E-BEE6-58D22CD92327}">
  <ds:schemaRefs>
    <ds:schemaRef ds:uri="213c6d09-1f22-4534-bfd3-0c23233e95a0"/>
    <ds:schemaRef ds:uri="84e4a56a-dc2c-47e3-abd3-4dbfb46687b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0C6A0E2-BE7C-461F-BE6E-FEF5E5AC15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23</TotalTime>
  <Words>188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Garamond</vt:lpstr>
      <vt:lpstr>Wingdings</vt:lpstr>
      <vt:lpstr>Savon</vt:lpstr>
      <vt:lpstr>  Inclusion Team ‘Meet and Greet’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 Information report</dc:title>
  <dc:creator>Thornton Primary School</dc:creator>
  <cp:lastModifiedBy>Miss L Shaheen</cp:lastModifiedBy>
  <cp:revision>4</cp:revision>
  <dcterms:created xsi:type="dcterms:W3CDTF">2018-10-09T19:16:05Z</dcterms:created>
  <dcterms:modified xsi:type="dcterms:W3CDTF">2019-09-22T20:33:08Z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0x0101006E1ABD6171B33D438F015607EF33D73E</vt:lpwstr>
  </property>
</Properties>
</file>