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256" r:id="rId5"/>
    <p:sldId id="267" r:id="rId6"/>
    <p:sldId id="257" r:id="rId7"/>
    <p:sldId id="258" r:id="rId8"/>
    <p:sldId id="260" r:id="rId9"/>
    <p:sldId id="261" r:id="rId10"/>
    <p:sldId id="263" r:id="rId11"/>
    <p:sldId id="264" r:id="rId12"/>
    <p:sldId id="262" r:id="rId13"/>
    <p:sldId id="259" r:id="rId14"/>
    <p:sldId id="265" r:id="rId15"/>
    <p:sldId id="266"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15E3AA-CBF2-E7D2-FD27-C24E2E5784E0}" v="261" dt="2021-02-23T09:16:54.1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3/3/2021</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3/3/2021</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microsoft.com/office/2007/relationships/media" Target="../media/media4.m4a"/><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slideLayout" Target="../slideLayouts/slideLayout7.xml"/><Relationship Id="rId4"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Supporting your child with reading</a:t>
            </a:r>
          </a:p>
        </p:txBody>
      </p:sp>
      <p:sp>
        <p:nvSpPr>
          <p:cNvPr id="3" name="Subtitle 2"/>
          <p:cNvSpPr>
            <a:spLocks noGrp="1"/>
          </p:cNvSpPr>
          <p:nvPr>
            <p:ph type="subTitle" idx="1"/>
          </p:nvPr>
        </p:nvSpPr>
        <p:spPr/>
        <p:txBody>
          <a:bodyPr/>
          <a:lstStyle/>
          <a:p>
            <a:r>
              <a:rPr lang="en-GB" dirty="0"/>
              <a:t>What to do at home</a:t>
            </a:r>
          </a:p>
        </p:txBody>
      </p:sp>
      <p:pic>
        <p:nvPicPr>
          <p:cNvPr id="4" name="Intr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96548" y="5303836"/>
            <a:ext cx="487363" cy="487363"/>
          </a:xfrm>
          <a:prstGeom prst="rect">
            <a:avLst/>
          </a:prstGeom>
        </p:spPr>
      </p:pic>
    </p:spTree>
    <p:extLst>
      <p:ext uri="{BB962C8B-B14F-4D97-AF65-F5344CB8AC3E}">
        <p14:creationId xmlns:p14="http://schemas.microsoft.com/office/powerpoint/2010/main" val="23765460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rot="21119684">
            <a:off x="1038988" y="547246"/>
            <a:ext cx="3564182" cy="5597036"/>
          </a:xfrm>
          <a:prstGeom prst="rect">
            <a:avLst/>
          </a:prstGeom>
        </p:spPr>
      </p:pic>
      <p:sp>
        <p:nvSpPr>
          <p:cNvPr id="3" name="Rectangle 2"/>
          <p:cNvSpPr/>
          <p:nvPr/>
        </p:nvSpPr>
        <p:spPr>
          <a:xfrm rot="433465">
            <a:off x="7033847" y="642260"/>
            <a:ext cx="3833445" cy="55655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It is ideal for your child to read with an adult every night. This will give them the best chance to make the best progress. </a:t>
            </a:r>
          </a:p>
          <a:p>
            <a:pPr algn="ctr"/>
            <a:endParaRPr lang="en-GB" dirty="0"/>
          </a:p>
          <a:p>
            <a:pPr algn="ctr"/>
            <a:r>
              <a:rPr lang="en-GB" dirty="0"/>
              <a:t>Sign the diary every time.</a:t>
            </a:r>
          </a:p>
          <a:p>
            <a:pPr algn="ctr"/>
            <a:endParaRPr lang="en-GB" dirty="0"/>
          </a:p>
          <a:p>
            <a:pPr algn="ctr"/>
            <a:r>
              <a:rPr lang="en-GB" dirty="0"/>
              <a:t>Write which pages your child read.</a:t>
            </a:r>
          </a:p>
          <a:p>
            <a:pPr algn="ctr"/>
            <a:endParaRPr lang="en-GB" dirty="0"/>
          </a:p>
          <a:p>
            <a:pPr algn="ctr"/>
            <a:r>
              <a:rPr lang="en-GB" dirty="0"/>
              <a:t>Make a comment about success or difficulties if you can.  </a:t>
            </a:r>
          </a:p>
          <a:p>
            <a:pPr algn="ctr"/>
            <a:endParaRPr lang="en-GB" dirty="0"/>
          </a:p>
          <a:p>
            <a:pPr algn="ctr"/>
            <a:endParaRPr lang="en-GB" dirty="0"/>
          </a:p>
          <a:p>
            <a:r>
              <a:rPr lang="en-GB" dirty="0"/>
              <a:t>It’s fine to not put a comment if you don’t have anything to add. Just sign to show you read with them and write in the page numbers. </a:t>
            </a:r>
          </a:p>
          <a:p>
            <a:pPr algn="ctr"/>
            <a:endParaRPr lang="en-GB" dirty="0"/>
          </a:p>
          <a:p>
            <a:pPr algn="ctr"/>
            <a:endParaRPr lang="en-GB" dirty="0"/>
          </a:p>
        </p:txBody>
      </p:sp>
      <p:cxnSp>
        <p:nvCxnSpPr>
          <p:cNvPr id="5" name="Straight Arrow Connector 4"/>
          <p:cNvCxnSpPr/>
          <p:nvPr/>
        </p:nvCxnSpPr>
        <p:spPr>
          <a:xfrm flipH="1">
            <a:off x="4220309" y="2272811"/>
            <a:ext cx="3631222" cy="751743"/>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2514600" y="2724150"/>
            <a:ext cx="4848225" cy="97460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3715984" y="3516923"/>
            <a:ext cx="3766270" cy="640373"/>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rot="21066349">
            <a:off x="3905099" y="2856712"/>
            <a:ext cx="478016" cy="369332"/>
          </a:xfrm>
          <a:prstGeom prst="rect">
            <a:avLst/>
          </a:prstGeom>
        </p:spPr>
        <p:txBody>
          <a:bodyPr wrap="none">
            <a:spAutoFit/>
          </a:bodyPr>
          <a:lstStyle/>
          <a:p>
            <a:r>
              <a:rPr lang="en-GB" dirty="0">
                <a:solidFill>
                  <a:srgbClr val="002060"/>
                </a:solidFill>
              </a:rPr>
              <a:t>NH</a:t>
            </a:r>
          </a:p>
        </p:txBody>
      </p:sp>
      <p:sp>
        <p:nvSpPr>
          <p:cNvPr id="14" name="Rectangle 13"/>
          <p:cNvSpPr/>
          <p:nvPr/>
        </p:nvSpPr>
        <p:spPr>
          <a:xfrm rot="21202151">
            <a:off x="1880229" y="3643639"/>
            <a:ext cx="540533" cy="369332"/>
          </a:xfrm>
          <a:prstGeom prst="rect">
            <a:avLst/>
          </a:prstGeom>
        </p:spPr>
        <p:txBody>
          <a:bodyPr wrap="none">
            <a:spAutoFit/>
          </a:bodyPr>
          <a:lstStyle/>
          <a:p>
            <a:r>
              <a:rPr lang="en-GB" dirty="0">
                <a:solidFill>
                  <a:srgbClr val="002060"/>
                </a:solidFill>
              </a:rPr>
              <a:t>p54</a:t>
            </a:r>
            <a:endParaRPr lang="en-GB" dirty="0"/>
          </a:p>
        </p:txBody>
      </p:sp>
      <p:sp>
        <p:nvSpPr>
          <p:cNvPr id="15" name="Rectangle 14"/>
          <p:cNvSpPr/>
          <p:nvPr/>
        </p:nvSpPr>
        <p:spPr>
          <a:xfrm rot="21096876">
            <a:off x="1872255" y="4307601"/>
            <a:ext cx="2187137" cy="369332"/>
          </a:xfrm>
          <a:prstGeom prst="rect">
            <a:avLst/>
          </a:prstGeom>
        </p:spPr>
        <p:txBody>
          <a:bodyPr wrap="none">
            <a:spAutoFit/>
          </a:bodyPr>
          <a:lstStyle/>
          <a:p>
            <a:r>
              <a:rPr lang="en-GB" dirty="0">
                <a:solidFill>
                  <a:srgbClr val="002060"/>
                </a:solidFill>
              </a:rPr>
              <a:t>p57 – p 62 Read well.</a:t>
            </a:r>
            <a:endParaRPr lang="en-GB" dirty="0"/>
          </a:p>
        </p:txBody>
      </p:sp>
      <p:sp>
        <p:nvSpPr>
          <p:cNvPr id="16" name="Rectangle 15"/>
          <p:cNvSpPr/>
          <p:nvPr/>
        </p:nvSpPr>
        <p:spPr>
          <a:xfrm rot="21130003">
            <a:off x="1997334" y="4717761"/>
            <a:ext cx="2114692" cy="615553"/>
          </a:xfrm>
          <a:prstGeom prst="rect">
            <a:avLst/>
          </a:prstGeom>
        </p:spPr>
        <p:txBody>
          <a:bodyPr wrap="square">
            <a:spAutoFit/>
          </a:bodyPr>
          <a:lstStyle/>
          <a:p>
            <a:r>
              <a:rPr lang="en-GB" sz="1700" dirty="0">
                <a:solidFill>
                  <a:srgbClr val="002060"/>
                </a:solidFill>
              </a:rPr>
              <a:t>p70 Struggled with </a:t>
            </a:r>
          </a:p>
          <a:p>
            <a:r>
              <a:rPr lang="en-GB" sz="1700" dirty="0">
                <a:solidFill>
                  <a:srgbClr val="002060"/>
                </a:solidFill>
              </a:rPr>
              <a:t>drink and splash.</a:t>
            </a:r>
            <a:endParaRPr lang="en-GB" sz="1700" dirty="0"/>
          </a:p>
        </p:txBody>
      </p:sp>
      <p:sp>
        <p:nvSpPr>
          <p:cNvPr id="19" name="Rectangle 18"/>
          <p:cNvSpPr/>
          <p:nvPr/>
        </p:nvSpPr>
        <p:spPr>
          <a:xfrm rot="21092182">
            <a:off x="4080056" y="3497707"/>
            <a:ext cx="478016" cy="369332"/>
          </a:xfrm>
          <a:prstGeom prst="rect">
            <a:avLst/>
          </a:prstGeom>
        </p:spPr>
        <p:txBody>
          <a:bodyPr wrap="none">
            <a:spAutoFit/>
          </a:bodyPr>
          <a:lstStyle/>
          <a:p>
            <a:r>
              <a:rPr lang="en-GB" dirty="0">
                <a:solidFill>
                  <a:srgbClr val="002060"/>
                </a:solidFill>
              </a:rPr>
              <a:t>NH</a:t>
            </a:r>
            <a:endParaRPr lang="en-GB" dirty="0"/>
          </a:p>
        </p:txBody>
      </p:sp>
      <p:sp>
        <p:nvSpPr>
          <p:cNvPr id="20" name="Rectangle 19"/>
          <p:cNvSpPr/>
          <p:nvPr/>
        </p:nvSpPr>
        <p:spPr>
          <a:xfrm rot="21023990">
            <a:off x="4110705" y="4173964"/>
            <a:ext cx="478016" cy="369332"/>
          </a:xfrm>
          <a:prstGeom prst="rect">
            <a:avLst/>
          </a:prstGeom>
        </p:spPr>
        <p:txBody>
          <a:bodyPr wrap="none">
            <a:spAutoFit/>
          </a:bodyPr>
          <a:lstStyle/>
          <a:p>
            <a:r>
              <a:rPr lang="en-GB" dirty="0">
                <a:solidFill>
                  <a:srgbClr val="002060"/>
                </a:solidFill>
              </a:rPr>
              <a:t>NH</a:t>
            </a:r>
            <a:endParaRPr lang="en-GB" dirty="0"/>
          </a:p>
        </p:txBody>
      </p:sp>
      <p:sp>
        <p:nvSpPr>
          <p:cNvPr id="21" name="Rectangle 20"/>
          <p:cNvSpPr/>
          <p:nvPr/>
        </p:nvSpPr>
        <p:spPr>
          <a:xfrm rot="20952391">
            <a:off x="4246812" y="4665595"/>
            <a:ext cx="478016" cy="369332"/>
          </a:xfrm>
          <a:prstGeom prst="rect">
            <a:avLst/>
          </a:prstGeom>
        </p:spPr>
        <p:txBody>
          <a:bodyPr wrap="none">
            <a:spAutoFit/>
          </a:bodyPr>
          <a:lstStyle/>
          <a:p>
            <a:r>
              <a:rPr lang="en-GB" dirty="0">
                <a:solidFill>
                  <a:srgbClr val="002060"/>
                </a:solidFill>
              </a:rPr>
              <a:t>NH</a:t>
            </a:r>
            <a:endParaRPr lang="en-GB" dirty="0"/>
          </a:p>
        </p:txBody>
      </p:sp>
      <p:sp>
        <p:nvSpPr>
          <p:cNvPr id="23" name="Explosion 1 22"/>
          <p:cNvSpPr/>
          <p:nvPr/>
        </p:nvSpPr>
        <p:spPr>
          <a:xfrm>
            <a:off x="644165" y="142738"/>
            <a:ext cx="4167316" cy="321464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rgbClr val="002060"/>
                </a:solidFill>
              </a:rPr>
              <a:t>Make sure the diary comes back to school EVERY day – children need them in most lessons. </a:t>
            </a:r>
          </a:p>
        </p:txBody>
      </p:sp>
      <p:pic>
        <p:nvPicPr>
          <p:cNvPr id="4" name="Di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64663" y="5852883"/>
            <a:ext cx="487363" cy="487363"/>
          </a:xfrm>
          <a:prstGeom prst="rect">
            <a:avLst/>
          </a:prstGeom>
        </p:spPr>
      </p:pic>
    </p:spTree>
    <p:extLst>
      <p:ext uri="{BB962C8B-B14F-4D97-AF65-F5344CB8AC3E}">
        <p14:creationId xmlns:p14="http://schemas.microsoft.com/office/powerpoint/2010/main" val="350287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17114" fill="hold"/>
                                        <p:tgtEl>
                                          <p:spTgt spid="4"/>
                                        </p:tgtEl>
                                      </p:cBhvr>
                                    </p:cmd>
                                  </p:childTnLst>
                                </p:cTn>
                              </p:par>
                            </p:childTnLst>
                          </p:cTn>
                        </p:par>
                      </p:childTnLst>
                    </p:cTn>
                  </p:par>
                </p:childTnLst>
              </p:cTn>
              <p:nextCondLst>
                <p:cond evt="onClick" delay="0">
                  <p:tgtEl>
                    <p:spTgt spid="4"/>
                  </p:tgtEl>
                </p:cond>
              </p:nextCondLst>
            </p:seq>
            <p:audio>
              <p:cMediaNode vol="80000">
                <p:cTn id="35" fill="hold" display="0">
                  <p:stCondLst>
                    <p:cond delay="indefinite"/>
                  </p:stCondLst>
                  <p:endCondLst>
                    <p:cond evt="onStopAudio" delay="0">
                      <p:tgtEl>
                        <p:sldTgt/>
                      </p:tgtEl>
                    </p:cond>
                  </p:endCondLst>
                </p:cTn>
                <p:tgtEl>
                  <p:spTgt spid="4"/>
                </p:tgtEl>
              </p:cMediaNode>
            </p:audio>
          </p:childTnLst>
        </p:cTn>
      </p:par>
    </p:tnLst>
    <p:bldLst>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6874" y="552450"/>
            <a:ext cx="8620125" cy="5543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dirty="0"/>
              <a:t>Sharing a book should be enjoyable. There are lots of ways to keep reading fun while pushing your child’s reading forward.</a:t>
            </a:r>
          </a:p>
          <a:p>
            <a:pPr algn="ctr"/>
            <a:endParaRPr lang="en-GB" sz="2400" dirty="0"/>
          </a:p>
          <a:p>
            <a:pPr algn="ctr"/>
            <a:r>
              <a:rPr lang="en-GB" sz="2000" dirty="0"/>
              <a:t>You could take turns to read aloud: the adult reads a page or paragraph and then the child reads a page. Or you could try using funny voices for when the characters speak. Use a computer image search to help your child understand what you are reading about. It’s a good idea to scan through the text before reading aloud – look for where the sentences end and identify any unfamiliar words.</a:t>
            </a:r>
            <a:endParaRPr lang="en-GB" sz="2000" dirty="0">
              <a:cs typeface="Calibri"/>
            </a:endParaRPr>
          </a:p>
          <a:p>
            <a:pPr algn="ctr"/>
            <a:endParaRPr lang="en-GB" sz="2000" dirty="0">
              <a:cs typeface="Calibri"/>
            </a:endParaRPr>
          </a:p>
          <a:p>
            <a:pPr algn="ctr"/>
            <a:r>
              <a:rPr lang="en-GB" sz="2000" dirty="0"/>
              <a:t> Children can be reluctant to read. The more you read together, the more they will understand and the more enjoyable the process will become. Learning to enjoy books by listening to a parent or older sibling reading aloud is a good way to help them develop the urge to read independently. </a:t>
            </a:r>
            <a:endParaRPr lang="en-GB" sz="2000" dirty="0">
              <a:cs typeface="Calibri"/>
            </a:endParaRPr>
          </a:p>
        </p:txBody>
      </p:sp>
      <p:pic>
        <p:nvPicPr>
          <p:cNvPr id="3" name="Enjo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00532" y="828186"/>
            <a:ext cx="487363" cy="487363"/>
          </a:xfrm>
          <a:prstGeom prst="rect">
            <a:avLst/>
          </a:prstGeom>
        </p:spPr>
      </p:pic>
    </p:spTree>
    <p:extLst>
      <p:ext uri="{BB962C8B-B14F-4D97-AF65-F5344CB8AC3E}">
        <p14:creationId xmlns:p14="http://schemas.microsoft.com/office/powerpoint/2010/main" val="24707439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1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18838" y="277324"/>
            <a:ext cx="4200808" cy="62905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t>At Thornton we have a saying: </a:t>
            </a:r>
          </a:p>
          <a:p>
            <a:pPr algn="ctr"/>
            <a:r>
              <a:rPr lang="en-GB" sz="2800" dirty="0"/>
              <a:t>Books are mirrors and windows.</a:t>
            </a:r>
          </a:p>
          <a:p>
            <a:pPr algn="ctr"/>
            <a:endParaRPr lang="en-GB" sz="2400" dirty="0"/>
          </a:p>
          <a:p>
            <a:pPr algn="ctr"/>
            <a:r>
              <a:rPr lang="en-GB" sz="2000" dirty="0"/>
              <a:t>Through reading widely, children can see themselves and their experiences reflected back at them. This helps them make sense of the world and understand themselves.</a:t>
            </a:r>
          </a:p>
          <a:p>
            <a:pPr algn="ctr"/>
            <a:endParaRPr lang="en-GB" sz="2000" dirty="0">
              <a:cs typeface="Calibri"/>
            </a:endParaRPr>
          </a:p>
          <a:p>
            <a:pPr algn="ctr"/>
            <a:r>
              <a:rPr lang="en-GB" sz="2000" dirty="0">
                <a:cs typeface="Calibri"/>
              </a:rPr>
              <a:t>But books are also a window into other worlds and other experiences. So through reading, they can explore whole universes, broaden their imagination and develop compassion as they learn more about others.</a:t>
            </a:r>
          </a:p>
          <a:p>
            <a:pPr algn="ctr"/>
            <a:endParaRPr lang="en-GB" sz="2000" dirty="0">
              <a:cs typeface="Calibri"/>
            </a:endParaRPr>
          </a:p>
          <a:p>
            <a:pPr algn="ctr"/>
            <a:r>
              <a:rPr lang="en-GB" sz="2000" dirty="0">
                <a:cs typeface="Calibri"/>
              </a:rPr>
              <a:t>Make sure reading is a part of every day.</a:t>
            </a:r>
          </a:p>
        </p:txBody>
      </p:sp>
      <p:pic>
        <p:nvPicPr>
          <p:cNvPr id="3" name="Picture 2"/>
          <p:cNvPicPr>
            <a:picLocks noChangeAspect="1"/>
          </p:cNvPicPr>
          <p:nvPr/>
        </p:nvPicPr>
        <p:blipFill>
          <a:blip r:embed="rId4"/>
          <a:stretch>
            <a:fillRect/>
          </a:stretch>
        </p:blipFill>
        <p:spPr>
          <a:xfrm>
            <a:off x="245116" y="277324"/>
            <a:ext cx="2843515" cy="2879115"/>
          </a:xfrm>
          <a:prstGeom prst="rect">
            <a:avLst/>
          </a:prstGeom>
        </p:spPr>
      </p:pic>
      <p:pic>
        <p:nvPicPr>
          <p:cNvPr id="4" name="Picture 3"/>
          <p:cNvPicPr>
            <a:picLocks noChangeAspect="1"/>
          </p:cNvPicPr>
          <p:nvPr/>
        </p:nvPicPr>
        <p:blipFill>
          <a:blip r:embed="rId5"/>
          <a:stretch>
            <a:fillRect/>
          </a:stretch>
        </p:blipFill>
        <p:spPr>
          <a:xfrm>
            <a:off x="8150470" y="277324"/>
            <a:ext cx="3835702" cy="2693010"/>
          </a:xfrm>
          <a:prstGeom prst="rect">
            <a:avLst/>
          </a:prstGeom>
        </p:spPr>
      </p:pic>
      <p:pic>
        <p:nvPicPr>
          <p:cNvPr id="5" name="Mirrors and Window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23191" y="4213225"/>
            <a:ext cx="487363" cy="487363"/>
          </a:xfrm>
          <a:prstGeom prst="rect">
            <a:avLst/>
          </a:prstGeom>
        </p:spPr>
      </p:pic>
    </p:spTree>
    <p:extLst>
      <p:ext uri="{BB962C8B-B14F-4D97-AF65-F5344CB8AC3E}">
        <p14:creationId xmlns:p14="http://schemas.microsoft.com/office/powerpoint/2010/main" val="36156387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99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23292" y="1178169"/>
            <a:ext cx="7957039" cy="3683977"/>
          </a:xfrm>
          <a:prstGeom prst="round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lumMod val="85000"/>
                    <a:lumOff val="15000"/>
                  </a:schemeClr>
                </a:solidFill>
              </a:rPr>
              <a:t>This is a guide to help parents and carers work together with the staff at Thornton to help all our children to make the best progress. On each slide there is an icon like this                         that you can click on to hear the audio.</a:t>
            </a:r>
          </a:p>
          <a:p>
            <a:endParaRPr lang="en-GB" dirty="0">
              <a:solidFill>
                <a:schemeClr val="bg1">
                  <a:lumMod val="85000"/>
                  <a:lumOff val="15000"/>
                </a:schemeClr>
              </a:solidFill>
            </a:endParaRPr>
          </a:p>
          <a:p>
            <a:endParaRPr lang="en-GB" dirty="0">
              <a:solidFill>
                <a:schemeClr val="bg1">
                  <a:lumMod val="85000"/>
                  <a:lumOff val="15000"/>
                </a:schemeClr>
              </a:solidFill>
            </a:endParaRPr>
          </a:p>
          <a:p>
            <a:endParaRPr lang="en-GB" dirty="0">
              <a:solidFill>
                <a:schemeClr val="bg1">
                  <a:lumMod val="85000"/>
                  <a:lumOff val="15000"/>
                </a:schemeClr>
              </a:solidFill>
            </a:endParaRPr>
          </a:p>
          <a:p>
            <a:r>
              <a:rPr lang="en-GB" dirty="0">
                <a:solidFill>
                  <a:schemeClr val="bg1">
                    <a:lumMod val="85000"/>
                    <a:lumOff val="15000"/>
                  </a:schemeClr>
                </a:solidFill>
              </a:rPr>
              <a:t>If you have further questions, do not hesitate to talk to your child’s class teacher, or speak to the staff on reception to set up a meeting with Ms Evans the English Lead. </a:t>
            </a:r>
          </a:p>
        </p:txBody>
      </p:sp>
      <p:pic>
        <p:nvPicPr>
          <p:cNvPr id="3" name="Picture 2"/>
          <p:cNvPicPr>
            <a:picLocks noChangeAspect="1"/>
          </p:cNvPicPr>
          <p:nvPr/>
        </p:nvPicPr>
        <p:blipFill>
          <a:blip r:embed="rId2"/>
          <a:stretch>
            <a:fillRect/>
          </a:stretch>
        </p:blipFill>
        <p:spPr>
          <a:xfrm>
            <a:off x="3691671" y="2398103"/>
            <a:ext cx="1133475" cy="742950"/>
          </a:xfrm>
          <a:prstGeom prst="rect">
            <a:avLst/>
          </a:prstGeom>
        </p:spPr>
      </p:pic>
    </p:spTree>
    <p:extLst>
      <p:ext uri="{BB962C8B-B14F-4D97-AF65-F5344CB8AC3E}">
        <p14:creationId xmlns:p14="http://schemas.microsoft.com/office/powerpoint/2010/main" val="3092476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9150" y="518747"/>
            <a:ext cx="5159619" cy="2348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Being able to read is an essential skill that unlocks so much of the world. At Thornton, Reading confidently has a very high priority. If our children can’t read, they can’t access much of the learning in school. If they can’t read, they also miss out on a lot of enjoyment.  </a:t>
            </a:r>
            <a:endParaRPr lang="en-GB" dirty="0"/>
          </a:p>
        </p:txBody>
      </p:sp>
      <p:sp>
        <p:nvSpPr>
          <p:cNvPr id="3" name="Rectangle 2"/>
          <p:cNvSpPr/>
          <p:nvPr/>
        </p:nvSpPr>
        <p:spPr>
          <a:xfrm>
            <a:off x="5773257" y="3398960"/>
            <a:ext cx="5213838" cy="2488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GB" dirty="0"/>
              <a:t>Although we work very hard in school to teach your children to read and enjoy books, what happens at home can be </a:t>
            </a:r>
            <a:r>
              <a:rPr lang="en-GB" b="1" dirty="0"/>
              <a:t>even more</a:t>
            </a:r>
            <a:r>
              <a:rPr lang="en-GB" dirty="0"/>
              <a:t> important. We have made this short presentation to give you some ideas to help you to support your child’s progress in Reading. Working together, we will give your children the best possible chance of being successful.  </a:t>
            </a:r>
          </a:p>
        </p:txBody>
      </p:sp>
      <p:pic>
        <p:nvPicPr>
          <p:cNvPr id="4" name="Picture 3"/>
          <p:cNvPicPr>
            <a:picLocks noChangeAspect="1"/>
          </p:cNvPicPr>
          <p:nvPr/>
        </p:nvPicPr>
        <p:blipFill>
          <a:blip r:embed="rId4"/>
          <a:stretch>
            <a:fillRect/>
          </a:stretch>
        </p:blipFill>
        <p:spPr>
          <a:xfrm>
            <a:off x="6858000" y="828676"/>
            <a:ext cx="4129095" cy="1481504"/>
          </a:xfrm>
          <a:prstGeom prst="rect">
            <a:avLst/>
          </a:prstGeom>
        </p:spPr>
      </p:pic>
      <p:pic>
        <p:nvPicPr>
          <p:cNvPr id="5" name="Picture 4"/>
          <p:cNvPicPr>
            <a:picLocks noChangeAspect="1"/>
          </p:cNvPicPr>
          <p:nvPr/>
        </p:nvPicPr>
        <p:blipFill>
          <a:blip r:embed="rId5"/>
          <a:stretch>
            <a:fillRect/>
          </a:stretch>
        </p:blipFill>
        <p:spPr>
          <a:xfrm>
            <a:off x="819150" y="3380643"/>
            <a:ext cx="3981884" cy="2506540"/>
          </a:xfrm>
          <a:prstGeom prst="rect">
            <a:avLst/>
          </a:prstGeom>
        </p:spPr>
      </p:pic>
      <p:pic>
        <p:nvPicPr>
          <p:cNvPr id="6" name="Basic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43464" y="5725502"/>
            <a:ext cx="487363" cy="487363"/>
          </a:xfrm>
          <a:prstGeom prst="rect">
            <a:avLst/>
          </a:prstGeom>
        </p:spPr>
      </p:pic>
    </p:spTree>
    <p:extLst>
      <p:ext uri="{BB962C8B-B14F-4D97-AF65-F5344CB8AC3E}">
        <p14:creationId xmlns:p14="http://schemas.microsoft.com/office/powerpoint/2010/main" val="439636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0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874" y="227868"/>
            <a:ext cx="8741751" cy="16485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GB" dirty="0"/>
              <a:t>When a child is learning to read, we use phonics to teach them how to decode the print. This means we look at the sounds in a word. We teach the code of letters that represent sounds. For example: </a:t>
            </a:r>
          </a:p>
          <a:p>
            <a:pPr fontAlgn="base"/>
            <a:r>
              <a:rPr lang="en-GB" dirty="0"/>
              <a:t>In the word ‘dancing’ we have the sounds /d/ /a/ /n/ /s/ /</a:t>
            </a:r>
            <a:r>
              <a:rPr lang="en-GB" dirty="0" err="1"/>
              <a:t>i</a:t>
            </a:r>
            <a:r>
              <a:rPr lang="en-GB" dirty="0"/>
              <a:t>/ and /ng/ </a:t>
            </a:r>
          </a:p>
          <a:p>
            <a:pPr fontAlgn="base"/>
            <a:endParaRPr lang="en-GB" dirty="0"/>
          </a:p>
        </p:txBody>
      </p:sp>
      <p:sp>
        <p:nvSpPr>
          <p:cNvPr id="4" name="Rectangle 3"/>
          <p:cNvSpPr/>
          <p:nvPr/>
        </p:nvSpPr>
        <p:spPr>
          <a:xfrm>
            <a:off x="3648076" y="2304187"/>
            <a:ext cx="8210550" cy="1934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GB" sz="2000" dirty="0"/>
              <a:t>Any time a child is unsure of how to say a word, you should encourage them to ‘sound it out’. Look for the smallest sounds. Break the word down into these sounds and then blend it together into a whole word. </a:t>
            </a:r>
            <a:r>
              <a:rPr lang="en-GB" sz="2000" u="sng" dirty="0"/>
              <a:t>This is the strategy to use on unfamiliar words no matter how old or otherwise confident your child is. </a:t>
            </a:r>
            <a:r>
              <a:rPr lang="en-GB" sz="2000" dirty="0"/>
              <a:t> There will always be new words that need decoding.</a:t>
            </a:r>
            <a:endParaRPr lang="en-GB" sz="2000" u="sng" dirty="0"/>
          </a:p>
        </p:txBody>
      </p:sp>
      <p:sp>
        <p:nvSpPr>
          <p:cNvPr id="5" name="Rectangle 4"/>
          <p:cNvSpPr/>
          <p:nvPr/>
        </p:nvSpPr>
        <p:spPr>
          <a:xfrm>
            <a:off x="1257300" y="4810125"/>
            <a:ext cx="6153150" cy="1771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For example, if your child is stuck on the word ‘brain,’ try breaking it down.</a:t>
            </a:r>
          </a:p>
          <a:p>
            <a:pPr algn="ctr"/>
            <a:endParaRPr lang="en-GB" dirty="0"/>
          </a:p>
          <a:p>
            <a:pPr algn="ctr"/>
            <a:r>
              <a:rPr lang="en-GB" sz="3200" u="sng" dirty="0"/>
              <a:t>b</a:t>
            </a:r>
            <a:r>
              <a:rPr lang="en-GB" sz="3200" dirty="0"/>
              <a:t>    </a:t>
            </a:r>
            <a:r>
              <a:rPr lang="en-GB" sz="3200" u="sng" dirty="0"/>
              <a:t>r</a:t>
            </a:r>
            <a:r>
              <a:rPr lang="en-GB" sz="3200" dirty="0"/>
              <a:t>     </a:t>
            </a:r>
            <a:r>
              <a:rPr lang="en-GB" sz="3200" u="sng" dirty="0" err="1"/>
              <a:t>ai</a:t>
            </a:r>
            <a:r>
              <a:rPr lang="en-GB" sz="3200" dirty="0"/>
              <a:t>     </a:t>
            </a:r>
            <a:r>
              <a:rPr lang="en-GB" sz="3200" u="sng" dirty="0"/>
              <a:t>n </a:t>
            </a:r>
            <a:r>
              <a:rPr lang="en-GB" sz="3200" dirty="0"/>
              <a:t>   </a:t>
            </a:r>
            <a:endParaRPr lang="en-GB" sz="3200" u="sng"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97148" y="327025"/>
            <a:ext cx="487363" cy="487363"/>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397147" y="5022118"/>
            <a:ext cx="487363" cy="487363"/>
          </a:xfrm>
          <a:prstGeom prst="rect">
            <a:avLst/>
          </a:prstGeom>
        </p:spPr>
      </p:pic>
    </p:spTree>
    <p:extLst>
      <p:ext uri="{BB962C8B-B14F-4D97-AF65-F5344CB8AC3E}">
        <p14:creationId xmlns:p14="http://schemas.microsoft.com/office/powerpoint/2010/main" val="41094297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2031"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71475"/>
            <a:ext cx="5381625" cy="1619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If your child is stuck on the word ‘brain,’ try breaking it down.</a:t>
            </a:r>
          </a:p>
          <a:p>
            <a:pPr algn="ctr"/>
            <a:r>
              <a:rPr lang="en-GB" sz="3200" u="sng" dirty="0"/>
              <a:t>b</a:t>
            </a:r>
            <a:r>
              <a:rPr lang="en-GB" sz="3200" dirty="0"/>
              <a:t>    </a:t>
            </a:r>
            <a:r>
              <a:rPr lang="en-GB" sz="3200" u="sng" dirty="0"/>
              <a:t>r</a:t>
            </a:r>
            <a:r>
              <a:rPr lang="en-GB" sz="3200" dirty="0"/>
              <a:t>     </a:t>
            </a:r>
            <a:r>
              <a:rPr lang="en-GB" sz="3200" u="sng" dirty="0" err="1"/>
              <a:t>ai</a:t>
            </a:r>
            <a:r>
              <a:rPr lang="en-GB" sz="3200" dirty="0"/>
              <a:t>    </a:t>
            </a:r>
            <a:r>
              <a:rPr lang="en-GB" sz="3200" u="sng" dirty="0"/>
              <a:t>n </a:t>
            </a:r>
          </a:p>
          <a:p>
            <a:pPr algn="ctr"/>
            <a:r>
              <a:rPr lang="en-GB" dirty="0"/>
              <a:t>Say each sound in turn before blending them together.</a:t>
            </a:r>
            <a:r>
              <a:rPr lang="en-GB" sz="3200" dirty="0"/>
              <a:t>  </a:t>
            </a:r>
            <a:endParaRPr lang="en-GB" sz="3200" u="sng" dirty="0"/>
          </a:p>
        </p:txBody>
      </p:sp>
      <p:sp>
        <p:nvSpPr>
          <p:cNvPr id="3" name="Rectangle 2"/>
          <p:cNvSpPr/>
          <p:nvPr/>
        </p:nvSpPr>
        <p:spPr>
          <a:xfrm>
            <a:off x="6238875" y="371476"/>
            <a:ext cx="5781676" cy="1619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If your child has decoded the word but doesn’t understand it, try looking it up. You can use an online dictionary.</a:t>
            </a:r>
          </a:p>
        </p:txBody>
      </p:sp>
      <p:pic>
        <p:nvPicPr>
          <p:cNvPr id="4" name="Picture 3"/>
          <p:cNvPicPr>
            <a:picLocks noChangeAspect="1"/>
          </p:cNvPicPr>
          <p:nvPr/>
        </p:nvPicPr>
        <p:blipFill>
          <a:blip r:embed="rId4"/>
          <a:stretch>
            <a:fillRect/>
          </a:stretch>
        </p:blipFill>
        <p:spPr>
          <a:xfrm>
            <a:off x="3386137" y="2350292"/>
            <a:ext cx="5467350" cy="3406277"/>
          </a:xfrm>
          <a:prstGeom prst="rect">
            <a:avLst/>
          </a:prstGeom>
        </p:spPr>
      </p:pic>
      <p:sp>
        <p:nvSpPr>
          <p:cNvPr id="5" name="Rectangle 4"/>
          <p:cNvSpPr/>
          <p:nvPr/>
        </p:nvSpPr>
        <p:spPr>
          <a:xfrm>
            <a:off x="2390775" y="6039938"/>
            <a:ext cx="7458074" cy="54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Online dictionaries will usually read the word aloud for you, too.</a:t>
            </a:r>
          </a:p>
        </p:txBody>
      </p:sp>
      <p:pic>
        <p:nvPicPr>
          <p:cNvPr id="6" name="Diction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65325" y="3413125"/>
            <a:ext cx="487363" cy="487363"/>
          </a:xfrm>
          <a:prstGeom prst="rect">
            <a:avLst/>
          </a:prstGeom>
        </p:spPr>
      </p:pic>
    </p:spTree>
    <p:extLst>
      <p:ext uri="{BB962C8B-B14F-4D97-AF65-F5344CB8AC3E}">
        <p14:creationId xmlns:p14="http://schemas.microsoft.com/office/powerpoint/2010/main" val="13754987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8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9035" y="342900"/>
            <a:ext cx="4119196" cy="5686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GB" sz="2000" dirty="0"/>
              <a:t>We are very lucky at Thornton to have a really good range of interesting books for Guided Reading and in class libraries. Your child will bring home a Guided Reading book. The teacher helps your child to choose this book to ensure it is at an appropriate level for your child’s current reading ability. They may also have other books that they are reading for pleasure. </a:t>
            </a:r>
          </a:p>
          <a:p>
            <a:pPr fontAlgn="base"/>
            <a:endParaRPr lang="en-GB" sz="2000" dirty="0"/>
          </a:p>
          <a:p>
            <a:pPr fontAlgn="base"/>
            <a:r>
              <a:rPr lang="en-GB" sz="2000" dirty="0"/>
              <a:t>Please support your child to take care of these books – keeping them away from leaky drink bottles and younger siblings – and </a:t>
            </a:r>
            <a:r>
              <a:rPr lang="en-GB" sz="2000" u="sng" dirty="0"/>
              <a:t>make sure they come back to school every day</a:t>
            </a:r>
            <a:r>
              <a:rPr lang="en-GB" sz="2000" dirty="0"/>
              <a:t>. </a:t>
            </a:r>
            <a:r>
              <a:rPr lang="en-GB" dirty="0"/>
              <a:t> </a:t>
            </a:r>
          </a:p>
        </p:txBody>
      </p:sp>
      <p:pic>
        <p:nvPicPr>
          <p:cNvPr id="5" name="Picture 4"/>
          <p:cNvPicPr>
            <a:picLocks noChangeAspect="1"/>
          </p:cNvPicPr>
          <p:nvPr/>
        </p:nvPicPr>
        <p:blipFill>
          <a:blip r:embed="rId4"/>
          <a:stretch>
            <a:fillRect/>
          </a:stretch>
        </p:blipFill>
        <p:spPr>
          <a:xfrm>
            <a:off x="5207691" y="342900"/>
            <a:ext cx="5888934" cy="2428875"/>
          </a:xfrm>
          <a:prstGeom prst="rect">
            <a:avLst/>
          </a:prstGeom>
        </p:spPr>
      </p:pic>
      <p:pic>
        <p:nvPicPr>
          <p:cNvPr id="7" name="Picture 6"/>
          <p:cNvPicPr>
            <a:picLocks noChangeAspect="1"/>
          </p:cNvPicPr>
          <p:nvPr/>
        </p:nvPicPr>
        <p:blipFill>
          <a:blip r:embed="rId5"/>
          <a:stretch>
            <a:fillRect/>
          </a:stretch>
        </p:blipFill>
        <p:spPr>
          <a:xfrm>
            <a:off x="5207691" y="3496939"/>
            <a:ext cx="5886450" cy="2532386"/>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42339" y="5912747"/>
            <a:ext cx="487363" cy="487363"/>
          </a:xfrm>
          <a:prstGeom prst="rect">
            <a:avLst/>
          </a:prstGeom>
        </p:spPr>
      </p:pic>
      <p:sp>
        <p:nvSpPr>
          <p:cNvPr id="4" name="Rectangle 3"/>
          <p:cNvSpPr/>
          <p:nvPr/>
        </p:nvSpPr>
        <p:spPr>
          <a:xfrm>
            <a:off x="5409120" y="2949691"/>
            <a:ext cx="5279715" cy="369332"/>
          </a:xfrm>
          <a:prstGeom prst="rect">
            <a:avLst/>
          </a:prstGeom>
        </p:spPr>
        <p:txBody>
          <a:bodyPr wrap="none">
            <a:spAutoFit/>
          </a:bodyPr>
          <a:lstStyle/>
          <a:p>
            <a:r>
              <a:rPr lang="en-GB" dirty="0"/>
              <a:t>A selection of books from the Guided Reading shelves.</a:t>
            </a:r>
          </a:p>
        </p:txBody>
      </p:sp>
    </p:spTree>
    <p:extLst>
      <p:ext uri="{BB962C8B-B14F-4D97-AF65-F5344CB8AC3E}">
        <p14:creationId xmlns:p14="http://schemas.microsoft.com/office/powerpoint/2010/main" val="2980973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03233" y="204788"/>
            <a:ext cx="4642791" cy="474528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GB" sz="2000" dirty="0"/>
              <a:t>Books are not the only things to read. All reading material is good practice: reading books, comics, online text, cereal boxes and even text in video games will help your child to make progress. </a:t>
            </a:r>
          </a:p>
          <a:p>
            <a:pPr fontAlgn="base"/>
            <a:endParaRPr lang="en-GB" sz="2000" dirty="0"/>
          </a:p>
          <a:p>
            <a:pPr fontAlgn="base"/>
            <a:r>
              <a:rPr lang="en-GB" sz="2000" dirty="0"/>
              <a:t>In Years Four, Five and Six, your children will also have access to the Reading Plus website for reading tasks pitched to their current reading ability. In addition, your child will have a class code to access the virtual Epic library at </a:t>
            </a:r>
            <a:r>
              <a:rPr lang="en-GB" sz="2000" dirty="0">
                <a:solidFill>
                  <a:schemeClr val="bg2">
                    <a:lumMod val="40000"/>
                    <a:lumOff val="60000"/>
                  </a:schemeClr>
                </a:solidFill>
              </a:rPr>
              <a:t>https://www.getepic.com/ </a:t>
            </a:r>
            <a:r>
              <a:rPr lang="en-GB" sz="2000" dirty="0"/>
              <a:t>This is a fantastic resource with hundreds of books for your child to explore and enjoy.</a:t>
            </a:r>
          </a:p>
          <a:p>
            <a:pPr fontAlgn="base"/>
            <a:endParaRPr lang="en-GB" sz="1200" dirty="0"/>
          </a:p>
        </p:txBody>
      </p:sp>
      <p:pic>
        <p:nvPicPr>
          <p:cNvPr id="5" name="Picture 4"/>
          <p:cNvPicPr>
            <a:picLocks noChangeAspect="1"/>
          </p:cNvPicPr>
          <p:nvPr/>
        </p:nvPicPr>
        <p:blipFill>
          <a:blip r:embed="rId4"/>
          <a:stretch>
            <a:fillRect/>
          </a:stretch>
        </p:blipFill>
        <p:spPr>
          <a:xfrm>
            <a:off x="176212" y="204787"/>
            <a:ext cx="2352675" cy="3457575"/>
          </a:xfrm>
          <a:prstGeom prst="rect">
            <a:avLst/>
          </a:prstGeom>
        </p:spPr>
      </p:pic>
      <p:pic>
        <p:nvPicPr>
          <p:cNvPr id="6" name="Picture 5"/>
          <p:cNvPicPr>
            <a:picLocks noChangeAspect="1"/>
          </p:cNvPicPr>
          <p:nvPr/>
        </p:nvPicPr>
        <p:blipFill>
          <a:blip r:embed="rId5"/>
          <a:stretch>
            <a:fillRect/>
          </a:stretch>
        </p:blipFill>
        <p:spPr>
          <a:xfrm>
            <a:off x="8094589" y="204788"/>
            <a:ext cx="4006923" cy="2281238"/>
          </a:xfrm>
          <a:prstGeom prst="rect">
            <a:avLst/>
          </a:prstGeom>
        </p:spPr>
      </p:pic>
      <p:pic>
        <p:nvPicPr>
          <p:cNvPr id="7" name="Picture 6"/>
          <p:cNvPicPr>
            <a:picLocks noChangeAspect="1"/>
          </p:cNvPicPr>
          <p:nvPr/>
        </p:nvPicPr>
        <p:blipFill>
          <a:blip r:embed="rId6"/>
          <a:stretch>
            <a:fillRect/>
          </a:stretch>
        </p:blipFill>
        <p:spPr>
          <a:xfrm>
            <a:off x="176212" y="4305300"/>
            <a:ext cx="2638425" cy="2019300"/>
          </a:xfrm>
          <a:prstGeom prst="rect">
            <a:avLst/>
          </a:prstGeom>
        </p:spPr>
      </p:pic>
      <p:pic>
        <p:nvPicPr>
          <p:cNvPr id="8" name="Picture 7"/>
          <p:cNvPicPr>
            <a:picLocks noChangeAspect="1"/>
          </p:cNvPicPr>
          <p:nvPr/>
        </p:nvPicPr>
        <p:blipFill>
          <a:blip r:embed="rId7"/>
          <a:stretch>
            <a:fillRect/>
          </a:stretch>
        </p:blipFill>
        <p:spPr>
          <a:xfrm>
            <a:off x="8905875" y="3057525"/>
            <a:ext cx="2381250" cy="3267075"/>
          </a:xfrm>
          <a:prstGeom prst="rect">
            <a:avLst/>
          </a:prstGeom>
        </p:spPr>
      </p:pic>
      <p:pic>
        <p:nvPicPr>
          <p:cNvPr id="2" name="Picture 1"/>
          <p:cNvPicPr>
            <a:picLocks noChangeAspect="1"/>
          </p:cNvPicPr>
          <p:nvPr/>
        </p:nvPicPr>
        <p:blipFill>
          <a:blip r:embed="rId8"/>
          <a:stretch>
            <a:fillRect/>
          </a:stretch>
        </p:blipFill>
        <p:spPr>
          <a:xfrm>
            <a:off x="6027775" y="5073162"/>
            <a:ext cx="1571625" cy="1552575"/>
          </a:xfrm>
          <a:prstGeom prst="rect">
            <a:avLst/>
          </a:prstGeom>
        </p:spPr>
      </p:pic>
      <p:sp>
        <p:nvSpPr>
          <p:cNvPr id="9" name="Rectangle 8"/>
          <p:cNvSpPr/>
          <p:nvPr/>
        </p:nvSpPr>
        <p:spPr>
          <a:xfrm>
            <a:off x="4309019" y="5249284"/>
            <a:ext cx="1432653" cy="1200329"/>
          </a:xfrm>
          <a:prstGeom prst="rect">
            <a:avLst/>
          </a:prstGeom>
        </p:spPr>
        <p:txBody>
          <a:bodyPr wrap="square">
            <a:spAutoFit/>
          </a:bodyPr>
          <a:lstStyle/>
          <a:p>
            <a:r>
              <a:rPr lang="en-GB" dirty="0"/>
              <a:t>Scan the QR code to go to the Epic website.</a:t>
            </a:r>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22481" y="5314950"/>
            <a:ext cx="487363" cy="487363"/>
          </a:xfrm>
          <a:prstGeom prst="rect">
            <a:avLst/>
          </a:prstGeom>
        </p:spPr>
      </p:pic>
    </p:spTree>
    <p:extLst>
      <p:ext uri="{BB962C8B-B14F-4D97-AF65-F5344CB8AC3E}">
        <p14:creationId xmlns:p14="http://schemas.microsoft.com/office/powerpoint/2010/main" val="3647934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430"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29475" y="200024"/>
            <a:ext cx="3733799" cy="64780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We know that many of our families are large and you also lead busy lives. It might not be easy to find time to read with each of your children every night but it is so important to try.</a:t>
            </a:r>
          </a:p>
          <a:p>
            <a:pPr algn="ctr"/>
            <a:endParaRPr lang="en-GB" sz="1400" dirty="0"/>
          </a:p>
          <a:p>
            <a:pPr algn="ctr"/>
            <a:r>
              <a:rPr lang="en-GB" sz="2000" dirty="0"/>
              <a:t>If you are busy, perhaps an older child can read with a younger child. Maybe all children could read from the same book on one night instead of all reading their own books. Perhaps your child could read alone and tell you about what they read after. </a:t>
            </a:r>
          </a:p>
          <a:p>
            <a:pPr algn="ctr"/>
            <a:endParaRPr lang="en-GB" sz="2000" dirty="0"/>
          </a:p>
          <a:p>
            <a:pPr algn="ctr"/>
            <a:r>
              <a:rPr lang="en-GB" sz="2000" dirty="0"/>
              <a:t>Try to find a way that works for your family.</a:t>
            </a:r>
          </a:p>
        </p:txBody>
      </p:sp>
      <p:pic>
        <p:nvPicPr>
          <p:cNvPr id="5" name="Picture 4"/>
          <p:cNvPicPr>
            <a:picLocks noChangeAspect="1"/>
          </p:cNvPicPr>
          <p:nvPr/>
        </p:nvPicPr>
        <p:blipFill>
          <a:blip r:embed="rId4"/>
          <a:stretch>
            <a:fillRect/>
          </a:stretch>
        </p:blipFill>
        <p:spPr>
          <a:xfrm>
            <a:off x="752475" y="200024"/>
            <a:ext cx="4394099" cy="3000376"/>
          </a:xfrm>
          <a:prstGeom prst="rect">
            <a:avLst/>
          </a:prstGeom>
        </p:spPr>
      </p:pic>
      <p:pic>
        <p:nvPicPr>
          <p:cNvPr id="6" name="Picture 5"/>
          <p:cNvPicPr>
            <a:picLocks noChangeAspect="1"/>
          </p:cNvPicPr>
          <p:nvPr/>
        </p:nvPicPr>
        <p:blipFill>
          <a:blip r:embed="rId5"/>
          <a:stretch>
            <a:fillRect/>
          </a:stretch>
        </p:blipFill>
        <p:spPr>
          <a:xfrm>
            <a:off x="765288" y="3881438"/>
            <a:ext cx="4381286" cy="2445638"/>
          </a:xfrm>
          <a:prstGeom prst="rect">
            <a:avLst/>
          </a:prstGeom>
        </p:spPr>
      </p:pic>
      <p:pic>
        <p:nvPicPr>
          <p:cNvPr id="2" name="Read at Ho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7367350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9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3725" y="47536"/>
            <a:ext cx="5734050" cy="1938992"/>
          </a:xfrm>
          <a:prstGeom prst="rect">
            <a:avLst/>
          </a:prstGeom>
        </p:spPr>
        <p:txBody>
          <a:bodyPr wrap="square" lIns="91440" tIns="45720" rIns="91440" bIns="45720" anchor="t">
            <a:spAutoFit/>
          </a:bodyPr>
          <a:lstStyle/>
          <a:p>
            <a:pPr algn="ctr"/>
            <a:r>
              <a:rPr lang="en-GB" sz="2400" dirty="0"/>
              <a:t>Sharing a story at bedtime is a great way to settle your child down for a restful sleep. It can be a great way to help set up a healthy bedtime routine as well as helping their reading progress.</a:t>
            </a:r>
          </a:p>
        </p:txBody>
      </p:sp>
      <p:sp>
        <p:nvSpPr>
          <p:cNvPr id="3" name="Rectangle 2"/>
          <p:cNvSpPr/>
          <p:nvPr/>
        </p:nvSpPr>
        <p:spPr>
          <a:xfrm>
            <a:off x="390524" y="2162086"/>
            <a:ext cx="11420475" cy="1323439"/>
          </a:xfrm>
          <a:prstGeom prst="rect">
            <a:avLst/>
          </a:prstGeom>
        </p:spPr>
        <p:txBody>
          <a:bodyPr wrap="square" lIns="91440" tIns="45720" rIns="91440" bIns="45720" anchor="t">
            <a:spAutoFit/>
          </a:bodyPr>
          <a:lstStyle/>
          <a:p>
            <a:pPr algn="ctr"/>
            <a:r>
              <a:rPr lang="en-GB" sz="2000" dirty="0"/>
              <a:t>Remember that reading regularly at home will have a huge impact on your child’s reading ability, and this supports their writing, understanding and enjoyment. Being able to read confidently and </a:t>
            </a:r>
            <a:r>
              <a:rPr lang="en-GB" sz="2000" b="1" dirty="0"/>
              <a:t>choosing </a:t>
            </a:r>
            <a:r>
              <a:rPr lang="en-GB" sz="2000" dirty="0"/>
              <a:t>to read because they enjoy it is the best foundation for your child's success throughout their life. The research is clear: children who read for pleasure become successful adults. </a:t>
            </a:r>
          </a:p>
        </p:txBody>
      </p:sp>
      <p:pic>
        <p:nvPicPr>
          <p:cNvPr id="4" name="Picture 3"/>
          <p:cNvPicPr>
            <a:picLocks noChangeAspect="1"/>
          </p:cNvPicPr>
          <p:nvPr/>
        </p:nvPicPr>
        <p:blipFill>
          <a:blip r:embed="rId4"/>
          <a:stretch>
            <a:fillRect/>
          </a:stretch>
        </p:blipFill>
        <p:spPr>
          <a:xfrm>
            <a:off x="1710287" y="3727222"/>
            <a:ext cx="4110037" cy="2550285"/>
          </a:xfrm>
          <a:prstGeom prst="rect">
            <a:avLst/>
          </a:prstGeom>
        </p:spPr>
      </p:pic>
      <p:sp>
        <p:nvSpPr>
          <p:cNvPr id="5" name="Oval 4"/>
          <p:cNvSpPr/>
          <p:nvPr/>
        </p:nvSpPr>
        <p:spPr>
          <a:xfrm>
            <a:off x="7016261" y="3613438"/>
            <a:ext cx="3552825" cy="26640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GB"/>
              <a:t>Try to set aside a little time for reading at home every day. Getting into a regular routine will help show how important we all believe reading to be. </a:t>
            </a:r>
            <a:endParaRPr lang="en-GB" dirty="0"/>
          </a:p>
        </p:txBody>
      </p:sp>
      <p:pic>
        <p:nvPicPr>
          <p:cNvPr id="6" name="Bedtime Stori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69086" y="414948"/>
            <a:ext cx="487363" cy="487363"/>
          </a:xfrm>
          <a:prstGeom prst="rect">
            <a:avLst/>
          </a:prstGeom>
        </p:spPr>
      </p:pic>
    </p:spTree>
    <p:extLst>
      <p:ext uri="{BB962C8B-B14F-4D97-AF65-F5344CB8AC3E}">
        <p14:creationId xmlns:p14="http://schemas.microsoft.com/office/powerpoint/2010/main" val="30856692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5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E1ABD6171B33D438F015607EF33D73E" ma:contentTypeVersion="14" ma:contentTypeDescription="Create a new document." ma:contentTypeScope="" ma:versionID="d1887f67e72cd6d9f70b05b24a8f121e">
  <xsd:schema xmlns:xsd="http://www.w3.org/2001/XMLSchema" xmlns:xs="http://www.w3.org/2001/XMLSchema" xmlns:p="http://schemas.microsoft.com/office/2006/metadata/properties" xmlns:ns2="84e4a56a-dc2c-47e3-abd3-4dbfb46687bf" xmlns:ns3="213c6d09-1f22-4534-bfd3-0c23233e95a0" targetNamespace="http://schemas.microsoft.com/office/2006/metadata/properties" ma:root="true" ma:fieldsID="6c69c011cfaf4b346368b75aadaba3f4" ns2:_="" ns3:_="">
    <xsd:import namespace="84e4a56a-dc2c-47e3-abd3-4dbfb46687bf"/>
    <xsd:import namespace="213c6d09-1f22-4534-bfd3-0c23233e95a0"/>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e4a56a-dc2c-47e3-abd3-4dbfb46687b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13c6d09-1f22-4534-bfd3-0c23233e95a0"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4CAD9B-BB34-4EAB-B913-438EA3B7169D}">
  <ds:schemaRefs>
    <ds:schemaRef ds:uri="http://purl.org/dc/dcmitype/"/>
    <ds:schemaRef ds:uri="http://www.w3.org/XML/1998/namespace"/>
    <ds:schemaRef ds:uri="http://purl.org/dc/terms/"/>
    <ds:schemaRef ds:uri="84e4a56a-dc2c-47e3-abd3-4dbfb46687bf"/>
    <ds:schemaRef ds:uri="http://purl.org/dc/elements/1.1/"/>
    <ds:schemaRef ds:uri="http://schemas.openxmlformats.org/package/2006/metadata/core-properties"/>
    <ds:schemaRef ds:uri="http://schemas.microsoft.com/office/2006/metadata/properties"/>
    <ds:schemaRef ds:uri="http://schemas.microsoft.com/office/2006/documentManagement/types"/>
    <ds:schemaRef ds:uri="http://schemas.microsoft.com/office/infopath/2007/PartnerControls"/>
    <ds:schemaRef ds:uri="213c6d09-1f22-4534-bfd3-0c23233e95a0"/>
  </ds:schemaRefs>
</ds:datastoreItem>
</file>

<file path=customXml/itemProps2.xml><?xml version="1.0" encoding="utf-8"?>
<ds:datastoreItem xmlns:ds="http://schemas.openxmlformats.org/officeDocument/2006/customXml" ds:itemID="{539DD6CD-CBBA-4BDA-8658-0B5A92DF27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e4a56a-dc2c-47e3-abd3-4dbfb46687bf"/>
    <ds:schemaRef ds:uri="213c6d09-1f22-4534-bfd3-0c23233e95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AF5FC92-F214-4FA9-9C79-741A18AF16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Celestial</Template>
  <TotalTime>266</TotalTime>
  <Words>1304</Words>
  <Application>Microsoft Office PowerPoint</Application>
  <PresentationFormat>Widescreen</PresentationFormat>
  <Paragraphs>68</Paragraphs>
  <Slides>12</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Celestial</vt:lpstr>
      <vt:lpstr>Supporting your child with reading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your child with reading</dc:title>
  <dc:creator>Ms R Evans (thornton.bham.sch.uk)</dc:creator>
  <cp:lastModifiedBy>Miss C Chilton-Loach</cp:lastModifiedBy>
  <cp:revision>45</cp:revision>
  <dcterms:created xsi:type="dcterms:W3CDTF">2020-11-09T13:56:53Z</dcterms:created>
  <dcterms:modified xsi:type="dcterms:W3CDTF">2021-03-03T08:38:11Z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0x0101006E1ABD6171B33D438F015607EF33D73E</vt:lpwstr>
  </property>
</Properties>
</file>