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85" r:id="rId5"/>
    <p:sldId id="263" r:id="rId6"/>
    <p:sldId id="264" r:id="rId7"/>
    <p:sldId id="265" r:id="rId8"/>
    <p:sldId id="268" r:id="rId9"/>
    <p:sldId id="266" r:id="rId10"/>
    <p:sldId id="280" r:id="rId11"/>
    <p:sldId id="284" r:id="rId12"/>
    <p:sldId id="271" r:id="rId13"/>
    <p:sldId id="282" r:id="rId14"/>
    <p:sldId id="281" r:id="rId15"/>
    <p:sldId id="272" r:id="rId16"/>
    <p:sldId id="273" r:id="rId17"/>
    <p:sldId id="276" r:id="rId18"/>
    <p:sldId id="275" r:id="rId19"/>
    <p:sldId id="269" r:id="rId20"/>
    <p:sldId id="283" r:id="rId21"/>
    <p:sldId id="258" r:id="rId22"/>
    <p:sldId id="259" r:id="rId23"/>
    <p:sldId id="260" r:id="rId24"/>
    <p:sldId id="270" r:id="rId25"/>
    <p:sldId id="277" r:id="rId26"/>
    <p:sldId id="278" r:id="rId27"/>
    <p:sldId id="262" r:id="rId28"/>
    <p:sldId id="261"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3/9/2017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3/9/2017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3/9/2017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3/9/2017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3/9/2017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aFZl53BBm_Q"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Reading for pleasure</a:t>
            </a:r>
            <a:endParaRPr lang="en-GB" dirty="0"/>
          </a:p>
        </p:txBody>
      </p:sp>
      <p:sp>
        <p:nvSpPr>
          <p:cNvPr id="3" name="Subtitle 2"/>
          <p:cNvSpPr>
            <a:spLocks noGrp="1"/>
          </p:cNvSpPr>
          <p:nvPr>
            <p:ph type="subTitle" idx="1"/>
          </p:nvPr>
        </p:nvSpPr>
        <p:spPr>
          <a:xfrm>
            <a:off x="2215045" y="5865224"/>
            <a:ext cx="8045373" cy="992776"/>
          </a:xfrm>
        </p:spPr>
        <p:txBody>
          <a:bodyPr>
            <a:normAutofit/>
          </a:bodyPr>
          <a:lstStyle/>
          <a:p>
            <a:r>
              <a:rPr lang="en-GB" sz="2800" dirty="0" smtClean="0"/>
              <a:t>How can you as parents help your child at home?</a:t>
            </a:r>
            <a:endParaRPr lang="en-GB" sz="2800" dirty="0"/>
          </a:p>
        </p:txBody>
      </p:sp>
      <p:pic>
        <p:nvPicPr>
          <p:cNvPr id="4" name="Picture 3"/>
          <p:cNvPicPr>
            <a:picLocks noChangeAspect="1"/>
          </p:cNvPicPr>
          <p:nvPr/>
        </p:nvPicPr>
        <p:blipFill>
          <a:blip r:embed="rId2"/>
          <a:stretch>
            <a:fillRect/>
          </a:stretch>
        </p:blipFill>
        <p:spPr>
          <a:xfrm>
            <a:off x="9482681" y="3083279"/>
            <a:ext cx="2491689" cy="2410097"/>
          </a:xfrm>
          <a:prstGeom prst="rect">
            <a:avLst/>
          </a:prstGeom>
        </p:spPr>
      </p:pic>
      <p:pic>
        <p:nvPicPr>
          <p:cNvPr id="5" name="Picture 4"/>
          <p:cNvPicPr>
            <a:picLocks noChangeAspect="1"/>
          </p:cNvPicPr>
          <p:nvPr/>
        </p:nvPicPr>
        <p:blipFill>
          <a:blip r:embed="rId2"/>
          <a:stretch>
            <a:fillRect/>
          </a:stretch>
        </p:blipFill>
        <p:spPr>
          <a:xfrm>
            <a:off x="425305" y="3083279"/>
            <a:ext cx="2491689" cy="2410097"/>
          </a:xfrm>
          <a:prstGeom prst="rect">
            <a:avLst/>
          </a:prstGeom>
        </p:spPr>
      </p:pic>
    </p:spTree>
    <p:extLst>
      <p:ext uri="{BB962C8B-B14F-4D97-AF65-F5344CB8AC3E}">
        <p14:creationId xmlns:p14="http://schemas.microsoft.com/office/powerpoint/2010/main" val="393371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from an early age</a:t>
            </a:r>
            <a:endParaRPr lang="en-GB" dirty="0"/>
          </a:p>
        </p:txBody>
      </p:sp>
      <p:sp>
        <p:nvSpPr>
          <p:cNvPr id="3" name="Content Placeholder 2"/>
          <p:cNvSpPr>
            <a:spLocks noGrp="1"/>
          </p:cNvSpPr>
          <p:nvPr>
            <p:ph idx="1"/>
          </p:nvPr>
        </p:nvSpPr>
        <p:spPr>
          <a:xfrm>
            <a:off x="1251678" y="1737361"/>
            <a:ext cx="10178322" cy="4715690"/>
          </a:xfrm>
        </p:spPr>
        <p:txBody>
          <a:bodyPr>
            <a:normAutofit/>
          </a:bodyPr>
          <a:lstStyle/>
          <a:p>
            <a:r>
              <a:rPr lang="en-GB" sz="3200" dirty="0"/>
              <a:t>From nine months, introduce noisy sound books. Be guided by what makes reading fun for you both. </a:t>
            </a:r>
          </a:p>
          <a:p>
            <a:r>
              <a:rPr lang="en-GB" sz="3200" dirty="0" smtClean="0"/>
              <a:t>Use </a:t>
            </a:r>
            <a:r>
              <a:rPr lang="en-GB" sz="3200" dirty="0"/>
              <a:t>the pictures as well as the words. Babies learn by doing: as baby reaches for the pictures, say the words to help build vocabulary. </a:t>
            </a:r>
          </a:p>
          <a:p>
            <a:r>
              <a:rPr lang="en-GB" sz="3200" dirty="0"/>
              <a:t>Be relaxed about what books mean to a baby - a five-minute bouncy sing-song game with an open book is still reading! </a:t>
            </a:r>
          </a:p>
          <a:p>
            <a:endParaRPr lang="en-GB" dirty="0"/>
          </a:p>
        </p:txBody>
      </p:sp>
    </p:spTree>
    <p:extLst>
      <p:ext uri="{BB962C8B-B14F-4D97-AF65-F5344CB8AC3E}">
        <p14:creationId xmlns:p14="http://schemas.microsoft.com/office/powerpoint/2010/main" val="338461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t>
            </a:r>
            <a:endParaRPr lang="en-GB" dirty="0"/>
          </a:p>
        </p:txBody>
      </p:sp>
      <p:pic>
        <p:nvPicPr>
          <p:cNvPr id="4" name="Content Placeholder 3"/>
          <p:cNvPicPr>
            <a:picLocks noGrp="1" noChangeAspect="1"/>
          </p:cNvPicPr>
          <p:nvPr>
            <p:ph idx="1"/>
          </p:nvPr>
        </p:nvPicPr>
        <p:blipFill>
          <a:blip r:embed="rId2"/>
          <a:stretch>
            <a:fillRect/>
          </a:stretch>
        </p:blipFill>
        <p:spPr>
          <a:xfrm>
            <a:off x="1251678" y="1587135"/>
            <a:ext cx="10482946" cy="4892042"/>
          </a:xfrm>
          <a:prstGeom prst="rect">
            <a:avLst/>
          </a:prstGeom>
        </p:spPr>
      </p:pic>
    </p:spTree>
    <p:extLst>
      <p:ext uri="{BB962C8B-B14F-4D97-AF65-F5344CB8AC3E}">
        <p14:creationId xmlns:p14="http://schemas.microsoft.com/office/powerpoint/2010/main" val="219293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t>
            </a:r>
            <a:endParaRPr lang="en-GB" dirty="0"/>
          </a:p>
        </p:txBody>
      </p:sp>
      <p:sp>
        <p:nvSpPr>
          <p:cNvPr id="3" name="Content Placeholder 2"/>
          <p:cNvSpPr>
            <a:spLocks noGrp="1"/>
          </p:cNvSpPr>
          <p:nvPr>
            <p:ph idx="1"/>
          </p:nvPr>
        </p:nvSpPr>
        <p:spPr>
          <a:xfrm>
            <a:off x="1005840" y="1240971"/>
            <a:ext cx="10763794" cy="5447212"/>
          </a:xfrm>
        </p:spPr>
        <p:txBody>
          <a:bodyPr>
            <a:noAutofit/>
          </a:bodyPr>
          <a:lstStyle/>
          <a:p>
            <a:r>
              <a:rPr lang="en-GB" sz="3200" dirty="0"/>
              <a:t>With phonics, children are taught to read by learning the phonemes (sounds) that represent letters or groups of graphemes (letters). With this knowledge, children can begin to read words by learning how to blend the sounds together. </a:t>
            </a:r>
            <a:endParaRPr lang="en-GB" sz="3200" dirty="0" smtClean="0"/>
          </a:p>
          <a:p>
            <a:r>
              <a:rPr lang="en-GB" sz="3200" dirty="0" smtClean="0"/>
              <a:t>Unlocking </a:t>
            </a:r>
            <a:r>
              <a:rPr lang="en-GB" sz="3200" dirty="0"/>
              <a:t>how this alphabetic code works means they can learn to decode any word. For example, when taught the sounds /t/, /p/, /a/, /</a:t>
            </a:r>
            <a:r>
              <a:rPr lang="en-GB" sz="3200" dirty="0" err="1"/>
              <a:t>i</a:t>
            </a:r>
            <a:r>
              <a:rPr lang="en-GB" sz="3200" dirty="0"/>
              <a:t>/ and /s/ early on, children can read words such as it, is, tap, tip, pat, sip and sat by blending the individual sounds together to make the whole word. </a:t>
            </a:r>
            <a:endParaRPr lang="en-GB" sz="3200" dirty="0" smtClean="0"/>
          </a:p>
        </p:txBody>
      </p:sp>
    </p:spTree>
    <p:extLst>
      <p:ext uri="{BB962C8B-B14F-4D97-AF65-F5344CB8AC3E}">
        <p14:creationId xmlns:p14="http://schemas.microsoft.com/office/powerpoint/2010/main" val="341697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definitions </a:t>
            </a:r>
            <a:endParaRPr lang="en-GB" dirty="0"/>
          </a:p>
        </p:txBody>
      </p:sp>
      <p:sp>
        <p:nvSpPr>
          <p:cNvPr id="3" name="Content Placeholder 2"/>
          <p:cNvSpPr>
            <a:spLocks noGrp="1"/>
          </p:cNvSpPr>
          <p:nvPr>
            <p:ph idx="1"/>
          </p:nvPr>
        </p:nvSpPr>
        <p:spPr>
          <a:xfrm>
            <a:off x="1251678" y="1240971"/>
            <a:ext cx="10178322" cy="4781006"/>
          </a:xfrm>
        </p:spPr>
        <p:txBody>
          <a:bodyPr>
            <a:noAutofit/>
          </a:bodyPr>
          <a:lstStyle/>
          <a:p>
            <a:r>
              <a:rPr lang="en-GB" sz="2800" dirty="0" smtClean="0"/>
              <a:t>Phoneme: Distinct units of sound; s, a, t, p. </a:t>
            </a:r>
          </a:p>
          <a:p>
            <a:r>
              <a:rPr lang="en-GB" sz="2800" dirty="0" smtClean="0"/>
              <a:t>Blending: This is merging the sounds together to create a word; c-a-t. </a:t>
            </a:r>
          </a:p>
          <a:p>
            <a:r>
              <a:rPr lang="en-GB" sz="2800" dirty="0" smtClean="0"/>
              <a:t>Segmenting: This is the opposite of blending. The children can break it up into the phonemes. This helps with spellings. </a:t>
            </a:r>
          </a:p>
          <a:p>
            <a:r>
              <a:rPr lang="en-GB" sz="2800" dirty="0" smtClean="0"/>
              <a:t>Digraph: Two letters that join together to make a sound; such as </a:t>
            </a:r>
            <a:r>
              <a:rPr lang="en-GB" sz="2800" dirty="0" err="1" smtClean="0"/>
              <a:t>ck</a:t>
            </a:r>
            <a:r>
              <a:rPr lang="en-GB" sz="2800" dirty="0" smtClean="0"/>
              <a:t>, ng, ll.</a:t>
            </a:r>
          </a:p>
          <a:p>
            <a:r>
              <a:rPr lang="en-GB" sz="2800" dirty="0" err="1" smtClean="0"/>
              <a:t>Trigraph</a:t>
            </a:r>
            <a:r>
              <a:rPr lang="en-GB" sz="2800" dirty="0" smtClean="0"/>
              <a:t>; Three letters than join together to make a sound; such as </a:t>
            </a:r>
            <a:r>
              <a:rPr lang="en-GB" sz="2800" dirty="0" err="1" smtClean="0"/>
              <a:t>igh</a:t>
            </a:r>
            <a:r>
              <a:rPr lang="en-GB" sz="2800" dirty="0" smtClean="0"/>
              <a:t>, air, ear.</a:t>
            </a:r>
          </a:p>
          <a:p>
            <a:r>
              <a:rPr lang="en-GB" sz="2800" dirty="0" smtClean="0"/>
              <a:t>Tricky words:  These follow no rules and cannot be sounded out correctly. </a:t>
            </a:r>
            <a:endParaRPr lang="en-GB" sz="2800" dirty="0"/>
          </a:p>
        </p:txBody>
      </p:sp>
    </p:spTree>
    <p:extLst>
      <p:ext uri="{BB962C8B-B14F-4D97-AF65-F5344CB8AC3E}">
        <p14:creationId xmlns:p14="http://schemas.microsoft.com/office/powerpoint/2010/main" val="354669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a:t>
            </a:r>
            <a:endParaRPr lang="en-GB" dirty="0"/>
          </a:p>
        </p:txBody>
      </p:sp>
      <p:sp>
        <p:nvSpPr>
          <p:cNvPr id="3" name="Content Placeholder 2"/>
          <p:cNvSpPr>
            <a:spLocks noGrp="1"/>
          </p:cNvSpPr>
          <p:nvPr>
            <p:ph idx="1"/>
          </p:nvPr>
        </p:nvSpPr>
        <p:spPr>
          <a:xfrm>
            <a:off x="1251678" y="1345475"/>
            <a:ext cx="10178322" cy="4820194"/>
          </a:xfrm>
        </p:spPr>
        <p:txBody>
          <a:bodyPr>
            <a:noAutofit/>
          </a:bodyPr>
          <a:lstStyle/>
          <a:p>
            <a:r>
              <a:rPr lang="en-GB" sz="3200" dirty="0"/>
              <a:t>These words can also be broken down (segmented) into their phonemes for spelling. For example, the word ‘sat’ has three phonemes, /s/, /a/ and /t/ which the children learn to write with the three graphemes (letters) ‘s’, ‘a’ and ‘t’ that they have been taught. </a:t>
            </a:r>
          </a:p>
          <a:p>
            <a:r>
              <a:rPr lang="en-GB" sz="3200" dirty="0"/>
              <a:t>They will also be taught to read words – such as ‘once’, ‘was’ or ‘have’ – which don’t follow the phonic ‘rules’. They’ll build up a stock of these tricky words that they can recognize straight </a:t>
            </a:r>
            <a:r>
              <a:rPr lang="en-GB" sz="3200" dirty="0" smtClean="0"/>
              <a:t>away.</a:t>
            </a:r>
            <a:endParaRPr lang="en-GB" sz="3200" dirty="0"/>
          </a:p>
        </p:txBody>
      </p:sp>
    </p:spTree>
    <p:extLst>
      <p:ext uri="{BB962C8B-B14F-4D97-AF65-F5344CB8AC3E}">
        <p14:creationId xmlns:p14="http://schemas.microsoft.com/office/powerpoint/2010/main" val="122631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have a go at blending and segmenting. </a:t>
            </a:r>
            <a:endParaRPr lang="en-GB" dirty="0"/>
          </a:p>
        </p:txBody>
      </p:sp>
      <p:pic>
        <p:nvPicPr>
          <p:cNvPr id="3" name="Picture 2"/>
          <p:cNvPicPr>
            <a:picLocks noChangeAspect="1"/>
          </p:cNvPicPr>
          <p:nvPr/>
        </p:nvPicPr>
        <p:blipFill>
          <a:blip r:embed="rId2"/>
          <a:stretch>
            <a:fillRect/>
          </a:stretch>
        </p:blipFill>
        <p:spPr>
          <a:xfrm>
            <a:off x="1043394" y="2678974"/>
            <a:ext cx="2803557" cy="2598419"/>
          </a:xfrm>
          <a:prstGeom prst="rect">
            <a:avLst/>
          </a:prstGeom>
        </p:spPr>
      </p:pic>
      <p:pic>
        <p:nvPicPr>
          <p:cNvPr id="6" name="Content Placeholder 5"/>
          <p:cNvPicPr>
            <a:picLocks noGrp="1" noChangeAspect="1"/>
          </p:cNvPicPr>
          <p:nvPr>
            <p:ph idx="1"/>
          </p:nvPr>
        </p:nvPicPr>
        <p:blipFill>
          <a:blip r:embed="rId3"/>
          <a:stretch>
            <a:fillRect/>
          </a:stretch>
        </p:blipFill>
        <p:spPr>
          <a:xfrm>
            <a:off x="4752365" y="1995872"/>
            <a:ext cx="1779064" cy="4755913"/>
          </a:xfrm>
          <a:prstGeom prst="rect">
            <a:avLst/>
          </a:prstGeom>
        </p:spPr>
      </p:pic>
      <p:pic>
        <p:nvPicPr>
          <p:cNvPr id="7" name="Picture 6"/>
          <p:cNvPicPr>
            <a:picLocks noChangeAspect="1"/>
          </p:cNvPicPr>
          <p:nvPr/>
        </p:nvPicPr>
        <p:blipFill>
          <a:blip r:embed="rId4"/>
          <a:stretch>
            <a:fillRect/>
          </a:stretch>
        </p:blipFill>
        <p:spPr>
          <a:xfrm>
            <a:off x="7772400" y="1635342"/>
            <a:ext cx="3657600" cy="4627984"/>
          </a:xfrm>
          <a:prstGeom prst="rect">
            <a:avLst/>
          </a:prstGeom>
        </p:spPr>
      </p:pic>
    </p:spTree>
    <p:extLst>
      <p:ext uri="{BB962C8B-B14F-4D97-AF65-F5344CB8AC3E}">
        <p14:creationId xmlns:p14="http://schemas.microsoft.com/office/powerpoint/2010/main" val="359803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Say the sounds correctly </a:t>
            </a:r>
            <a:endParaRPr lang="en-GB" dirty="0"/>
          </a:p>
        </p:txBody>
      </p:sp>
      <p:sp>
        <p:nvSpPr>
          <p:cNvPr id="3" name="Content Placeholder 2"/>
          <p:cNvSpPr>
            <a:spLocks noGrp="1"/>
          </p:cNvSpPr>
          <p:nvPr>
            <p:ph idx="1"/>
          </p:nvPr>
        </p:nvSpPr>
        <p:spPr>
          <a:xfrm>
            <a:off x="1042672" y="1358538"/>
            <a:ext cx="10178322" cy="3593591"/>
          </a:xfrm>
        </p:spPr>
        <p:txBody>
          <a:bodyPr>
            <a:normAutofit/>
          </a:bodyPr>
          <a:lstStyle/>
          <a:p>
            <a:r>
              <a:rPr lang="en-GB" sz="3200" dirty="0" smtClean="0"/>
              <a:t>It’s </a:t>
            </a:r>
            <a:r>
              <a:rPr lang="en-GB" sz="3200" dirty="0"/>
              <a:t>important that the sounds are pronounced correctly, as they would sound in speech. Try not to add ‘uh’ to consonant sounds, such as /t/ and /p/, as this makes it trickier to blend the sounds together into words. </a:t>
            </a:r>
          </a:p>
        </p:txBody>
      </p:sp>
      <p:pic>
        <p:nvPicPr>
          <p:cNvPr id="4" name="Picture 3"/>
          <p:cNvPicPr>
            <a:picLocks noChangeAspect="1"/>
          </p:cNvPicPr>
          <p:nvPr/>
        </p:nvPicPr>
        <p:blipFill>
          <a:blip r:embed="rId2"/>
          <a:stretch>
            <a:fillRect/>
          </a:stretch>
        </p:blipFill>
        <p:spPr>
          <a:xfrm>
            <a:off x="4193177" y="3588223"/>
            <a:ext cx="4681129" cy="3269777"/>
          </a:xfrm>
          <a:prstGeom prst="rect">
            <a:avLst/>
          </a:prstGeom>
        </p:spPr>
      </p:pic>
    </p:spTree>
    <p:extLst>
      <p:ext uri="{BB962C8B-B14F-4D97-AF65-F5344CB8AC3E}">
        <p14:creationId xmlns:p14="http://schemas.microsoft.com/office/powerpoint/2010/main" val="420580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a:t>
            </a:r>
            <a:endParaRPr lang="en-GB" dirty="0"/>
          </a:p>
        </p:txBody>
      </p:sp>
      <p:sp>
        <p:nvSpPr>
          <p:cNvPr id="3" name="Content Placeholder 2"/>
          <p:cNvSpPr>
            <a:spLocks noGrp="1"/>
          </p:cNvSpPr>
          <p:nvPr>
            <p:ph idx="1"/>
          </p:nvPr>
        </p:nvSpPr>
        <p:spPr>
          <a:xfrm>
            <a:off x="1097280" y="1371601"/>
            <a:ext cx="10332720" cy="3593591"/>
          </a:xfrm>
        </p:spPr>
        <p:txBody>
          <a:bodyPr>
            <a:noAutofit/>
          </a:bodyPr>
          <a:lstStyle/>
          <a:p>
            <a:pPr marL="0" indent="0">
              <a:buNone/>
            </a:pPr>
            <a:r>
              <a:rPr lang="en-GB" sz="3200" dirty="0" smtClean="0"/>
              <a:t>Practice</a:t>
            </a:r>
            <a:r>
              <a:rPr lang="en-GB" sz="3200" dirty="0"/>
              <a:t>! Encourage your child to use their phonic knowledge when they are practising their reading. Make sure that they look at each letter in turn, all through each word. Encourage them to work out the sounds and then blend them together to make the whole word. Praise them for trying to use all the letters rather than guessing from just the first letter or the picture.</a:t>
            </a:r>
          </a:p>
        </p:txBody>
      </p:sp>
      <p:pic>
        <p:nvPicPr>
          <p:cNvPr id="7170" name="Picture 2" descr="Image result for oxford reading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164" y="5127807"/>
            <a:ext cx="85153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8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be scared make it fun!</a:t>
            </a:r>
            <a:endParaRPr lang="en-GB" dirty="0"/>
          </a:p>
        </p:txBody>
      </p:sp>
      <p:pic>
        <p:nvPicPr>
          <p:cNvPr id="4" name="Picture 3"/>
          <p:cNvPicPr>
            <a:picLocks noChangeAspect="1"/>
          </p:cNvPicPr>
          <p:nvPr/>
        </p:nvPicPr>
        <p:blipFill>
          <a:blip r:embed="rId2"/>
          <a:stretch>
            <a:fillRect/>
          </a:stretch>
        </p:blipFill>
        <p:spPr>
          <a:xfrm rot="20673706">
            <a:off x="9344199" y="3993871"/>
            <a:ext cx="2463951" cy="3217905"/>
          </a:xfrm>
          <a:prstGeom prst="rect">
            <a:avLst/>
          </a:prstGeom>
        </p:spPr>
      </p:pic>
      <p:pic>
        <p:nvPicPr>
          <p:cNvPr id="5" name="Picture 4"/>
          <p:cNvPicPr>
            <a:picLocks noChangeAspect="1"/>
          </p:cNvPicPr>
          <p:nvPr/>
        </p:nvPicPr>
        <p:blipFill>
          <a:blip r:embed="rId2"/>
          <a:stretch>
            <a:fillRect/>
          </a:stretch>
        </p:blipFill>
        <p:spPr>
          <a:xfrm rot="4227371">
            <a:off x="967567" y="4516553"/>
            <a:ext cx="1940879" cy="2534776"/>
          </a:xfrm>
          <a:prstGeom prst="rect">
            <a:avLst/>
          </a:prstGeom>
        </p:spPr>
      </p:pic>
      <p:sp>
        <p:nvSpPr>
          <p:cNvPr id="3" name="Content Placeholder 2"/>
          <p:cNvSpPr>
            <a:spLocks noGrp="1"/>
          </p:cNvSpPr>
          <p:nvPr>
            <p:ph idx="1"/>
          </p:nvPr>
        </p:nvSpPr>
        <p:spPr>
          <a:xfrm>
            <a:off x="1042673" y="1227910"/>
            <a:ext cx="10178322" cy="4820193"/>
          </a:xfrm>
        </p:spPr>
        <p:txBody>
          <a:bodyPr>
            <a:normAutofit/>
          </a:bodyPr>
          <a:lstStyle/>
          <a:p>
            <a:r>
              <a:rPr lang="en-GB" sz="2800" dirty="0" smtClean="0"/>
              <a:t>Phonics </a:t>
            </a:r>
            <a:r>
              <a:rPr lang="en-GB" sz="2800" dirty="0"/>
              <a:t>can seem daunting for parents who were probably taught to read in a rather different way. However, simple games such as ‘I spy’ are great for helping reading, because the children have to listen to sounds. Say, “I spy, with my little eye, something that begins with (for example) the sound ‘f-f-f ’” Look at the ‘football’ or the ‘fridge’. Make sure you refer to the first sound (not the first letter). Take it in turns, with your child saying, “I spy</a:t>
            </a:r>
            <a:r>
              <a:rPr lang="en-GB" sz="2800" dirty="0" smtClean="0"/>
              <a:t>…”.</a:t>
            </a:r>
          </a:p>
          <a:p>
            <a:endParaRPr lang="en-GB" sz="2800" dirty="0"/>
          </a:p>
          <a:p>
            <a:r>
              <a:rPr lang="en-GB" sz="2800" dirty="0" smtClean="0"/>
              <a:t>Making it fun is the key! </a:t>
            </a:r>
            <a:endParaRPr lang="en-GB" sz="2800" dirty="0"/>
          </a:p>
        </p:txBody>
      </p:sp>
    </p:spTree>
    <p:extLst>
      <p:ext uri="{BB962C8B-B14F-4D97-AF65-F5344CB8AC3E}">
        <p14:creationId xmlns:p14="http://schemas.microsoft.com/office/powerpoint/2010/main" val="2353469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comprehension</a:t>
            </a:r>
            <a:endParaRPr lang="en-GB" dirty="0"/>
          </a:p>
        </p:txBody>
      </p:sp>
      <p:pic>
        <p:nvPicPr>
          <p:cNvPr id="5122" name="Picture 2" descr="Image result for children asking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9691" y="1733223"/>
            <a:ext cx="7850778" cy="471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5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319350" y="231802"/>
            <a:ext cx="9927770" cy="6645041"/>
          </a:xfrm>
          <a:prstGeom prst="rect">
            <a:avLst/>
          </a:prstGeom>
        </p:spPr>
      </p:pic>
    </p:spTree>
    <p:extLst>
      <p:ext uri="{BB962C8B-B14F-4D97-AF65-F5344CB8AC3E}">
        <p14:creationId xmlns:p14="http://schemas.microsoft.com/office/powerpoint/2010/main" val="211188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pic>
        <p:nvPicPr>
          <p:cNvPr id="4" name="Content Placeholder 3"/>
          <p:cNvPicPr>
            <a:picLocks noGrp="1" noChangeAspect="1"/>
          </p:cNvPicPr>
          <p:nvPr>
            <p:ph idx="1"/>
          </p:nvPr>
        </p:nvPicPr>
        <p:blipFill>
          <a:blip r:embed="rId2"/>
          <a:stretch>
            <a:fillRect/>
          </a:stretch>
        </p:blipFill>
        <p:spPr>
          <a:xfrm>
            <a:off x="1251678" y="2210093"/>
            <a:ext cx="9655808" cy="1050423"/>
          </a:xfrm>
          <a:prstGeom prst="rect">
            <a:avLst/>
          </a:prstGeom>
        </p:spPr>
      </p:pic>
      <p:pic>
        <p:nvPicPr>
          <p:cNvPr id="5" name="Picture 4"/>
          <p:cNvPicPr>
            <a:picLocks noChangeAspect="1"/>
          </p:cNvPicPr>
          <p:nvPr/>
        </p:nvPicPr>
        <p:blipFill>
          <a:blip r:embed="rId3"/>
          <a:stretch>
            <a:fillRect/>
          </a:stretch>
        </p:blipFill>
        <p:spPr>
          <a:xfrm>
            <a:off x="5290456" y="40577"/>
            <a:ext cx="5122997" cy="2110325"/>
          </a:xfrm>
          <a:prstGeom prst="rect">
            <a:avLst/>
          </a:prstGeom>
        </p:spPr>
      </p:pic>
      <p:pic>
        <p:nvPicPr>
          <p:cNvPr id="6" name="Picture 5"/>
          <p:cNvPicPr>
            <a:picLocks noChangeAspect="1"/>
          </p:cNvPicPr>
          <p:nvPr/>
        </p:nvPicPr>
        <p:blipFill>
          <a:blip r:embed="rId4"/>
          <a:stretch>
            <a:fillRect/>
          </a:stretch>
        </p:blipFill>
        <p:spPr>
          <a:xfrm>
            <a:off x="2390503" y="3366069"/>
            <a:ext cx="6752770" cy="3271585"/>
          </a:xfrm>
          <a:prstGeom prst="rect">
            <a:avLst/>
          </a:prstGeom>
        </p:spPr>
      </p:pic>
    </p:spTree>
    <p:extLst>
      <p:ext uri="{BB962C8B-B14F-4D97-AF65-F5344CB8AC3E}">
        <p14:creationId xmlns:p14="http://schemas.microsoft.com/office/powerpoint/2010/main" val="138857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comprehension</a:t>
            </a:r>
            <a:endParaRPr lang="en-GB" dirty="0"/>
          </a:p>
        </p:txBody>
      </p:sp>
      <p:sp>
        <p:nvSpPr>
          <p:cNvPr id="3" name="Content Placeholder 2"/>
          <p:cNvSpPr>
            <a:spLocks noGrp="1"/>
          </p:cNvSpPr>
          <p:nvPr>
            <p:ph idx="1"/>
          </p:nvPr>
        </p:nvSpPr>
        <p:spPr/>
        <p:txBody>
          <a:bodyPr>
            <a:noAutofit/>
          </a:bodyPr>
          <a:lstStyle/>
          <a:p>
            <a:pPr marL="0" indent="0">
              <a:buNone/>
            </a:pPr>
            <a:r>
              <a:rPr lang="en-GB" sz="2800" dirty="0" smtClean="0"/>
              <a:t>Reading </a:t>
            </a:r>
            <a:r>
              <a:rPr lang="en-GB" sz="2800" dirty="0"/>
              <a:t>comprehension is the ability to understand what is being read. Children must be able to read the words in the text and combine it with what they already know to “think” about what the author is trying to say. </a:t>
            </a:r>
            <a:endParaRPr lang="en-GB" sz="2800" dirty="0" smtClean="0"/>
          </a:p>
          <a:p>
            <a:pPr marL="0" indent="0">
              <a:buNone/>
            </a:pPr>
            <a:endParaRPr lang="en-GB" sz="2800" dirty="0"/>
          </a:p>
          <a:p>
            <a:pPr marL="0" indent="0">
              <a:buNone/>
            </a:pPr>
            <a:r>
              <a:rPr lang="en-GB" sz="2800" dirty="0" smtClean="0"/>
              <a:t>Reading </a:t>
            </a:r>
            <a:r>
              <a:rPr lang="en-GB" sz="2800" dirty="0"/>
              <a:t>comprehension is NOT just finding answers in the text. Children must be able to interact with the text, think deeper, analyse, predict and be able to summarise what is written. </a:t>
            </a:r>
          </a:p>
        </p:txBody>
      </p:sp>
      <p:pic>
        <p:nvPicPr>
          <p:cNvPr id="3074" name="Picture 2" descr="Image result for children taking a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935" y="185476"/>
            <a:ext cx="3143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2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 with reading comprehension? </a:t>
            </a:r>
            <a:endParaRPr lang="en-GB" dirty="0"/>
          </a:p>
        </p:txBody>
      </p:sp>
      <p:sp>
        <p:nvSpPr>
          <p:cNvPr id="3" name="Content Placeholder 2"/>
          <p:cNvSpPr>
            <a:spLocks noGrp="1"/>
          </p:cNvSpPr>
          <p:nvPr>
            <p:ph idx="1"/>
          </p:nvPr>
        </p:nvSpPr>
        <p:spPr>
          <a:xfrm>
            <a:off x="880565" y="1770014"/>
            <a:ext cx="10920548" cy="3593591"/>
          </a:xfrm>
        </p:spPr>
        <p:txBody>
          <a:bodyPr>
            <a:noAutofit/>
          </a:bodyPr>
          <a:lstStyle/>
          <a:p>
            <a:pPr marL="0" indent="0">
              <a:buNone/>
            </a:pPr>
            <a:r>
              <a:rPr lang="en-GB" sz="2800" dirty="0" smtClean="0"/>
              <a:t>Look at the front cover!</a:t>
            </a:r>
          </a:p>
          <a:p>
            <a:pPr marL="0" indent="0">
              <a:buNone/>
            </a:pPr>
            <a:endParaRPr lang="en-GB" sz="200" dirty="0"/>
          </a:p>
          <a:p>
            <a:pPr marL="0" indent="0">
              <a:buNone/>
            </a:pPr>
            <a:r>
              <a:rPr lang="en-GB" sz="2800" dirty="0" smtClean="0"/>
              <a:t>Before </a:t>
            </a:r>
            <a:r>
              <a:rPr lang="en-GB" sz="2800" dirty="0"/>
              <a:t>reading a story with your child, look at the cover. </a:t>
            </a:r>
            <a:endParaRPr lang="en-GB" sz="2800" dirty="0" smtClean="0"/>
          </a:p>
          <a:p>
            <a:pPr marL="0" indent="0">
              <a:buNone/>
            </a:pPr>
            <a:r>
              <a:rPr lang="en-GB" sz="2800" dirty="0" smtClean="0"/>
              <a:t>Read </a:t>
            </a:r>
            <a:r>
              <a:rPr lang="en-GB" sz="2800" dirty="0"/>
              <a:t>the title and look at the picture if there is one. </a:t>
            </a:r>
            <a:endParaRPr lang="en-GB" sz="2800" dirty="0" smtClean="0"/>
          </a:p>
          <a:p>
            <a:pPr marL="0" indent="0">
              <a:buNone/>
            </a:pPr>
            <a:r>
              <a:rPr lang="en-GB" sz="2800" dirty="0" smtClean="0"/>
              <a:t>Talk </a:t>
            </a:r>
            <a:r>
              <a:rPr lang="en-GB" sz="2800" dirty="0"/>
              <a:t>about what you already know about the topic and try to make a connection with what your child already knows. </a:t>
            </a:r>
            <a:endParaRPr lang="en-GB" sz="2800" dirty="0" smtClean="0"/>
          </a:p>
          <a:p>
            <a:pPr marL="0" indent="0">
              <a:buNone/>
            </a:pPr>
            <a:r>
              <a:rPr lang="en-GB" sz="2800" dirty="0" smtClean="0"/>
              <a:t>For </a:t>
            </a:r>
            <a:r>
              <a:rPr lang="en-GB" sz="2800" dirty="0"/>
              <a:t>example, before reading a book on “Desert Animals”, you can talk about what your child already knows about the desert and animals that live in different areas. Activating this “prior knowledge” helps with reading comprehension. </a:t>
            </a:r>
          </a:p>
        </p:txBody>
      </p:sp>
    </p:spTree>
    <p:extLst>
      <p:ext uri="{BB962C8B-B14F-4D97-AF65-F5344CB8AC3E}">
        <p14:creationId xmlns:p14="http://schemas.microsoft.com/office/powerpoint/2010/main" val="142808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Asking questions </a:t>
            </a:r>
            <a:endParaRPr lang="en-GB" dirty="0"/>
          </a:p>
        </p:txBody>
      </p:sp>
      <p:sp>
        <p:nvSpPr>
          <p:cNvPr id="3" name="Content Placeholder 2"/>
          <p:cNvSpPr>
            <a:spLocks noGrp="1"/>
          </p:cNvSpPr>
          <p:nvPr>
            <p:ph idx="1"/>
          </p:nvPr>
        </p:nvSpPr>
        <p:spPr>
          <a:xfrm>
            <a:off x="1029610" y="1381684"/>
            <a:ext cx="10178322" cy="3593591"/>
          </a:xfrm>
        </p:spPr>
        <p:txBody>
          <a:bodyPr>
            <a:noAutofit/>
          </a:bodyPr>
          <a:lstStyle/>
          <a:p>
            <a:pPr marL="0" indent="0">
              <a:buNone/>
            </a:pPr>
            <a:r>
              <a:rPr lang="en-GB" sz="2400" dirty="0"/>
              <a:t>While reading, help your child make connections with the text. When you ask your child questions such as “how would you feel if that happened to you?” or “does this part of the story remind you of our </a:t>
            </a:r>
            <a:r>
              <a:rPr lang="en-GB" sz="2400" dirty="0" smtClean="0"/>
              <a:t>holiday </a:t>
            </a:r>
            <a:r>
              <a:rPr lang="en-GB" sz="2400" dirty="0"/>
              <a:t>on the beach?” you are having your child make a “text-to-self” connection. </a:t>
            </a:r>
            <a:endParaRPr lang="en-GB" sz="2400" dirty="0" smtClean="0"/>
          </a:p>
          <a:p>
            <a:pPr marL="0" indent="0">
              <a:buNone/>
            </a:pPr>
            <a:endParaRPr lang="en-GB" sz="2400" dirty="0"/>
          </a:p>
          <a:p>
            <a:pPr marL="0" indent="0">
              <a:buNone/>
            </a:pPr>
            <a:r>
              <a:rPr lang="en-GB" sz="2400" dirty="0" smtClean="0"/>
              <a:t>Encourage </a:t>
            </a:r>
            <a:r>
              <a:rPr lang="en-GB" sz="2400" dirty="0"/>
              <a:t>your child to make predictions while reading. (“What do you think will happen next?” “Let’s keep reading and see”). </a:t>
            </a:r>
          </a:p>
          <a:p>
            <a:pPr marL="0" indent="0">
              <a:buNone/>
            </a:pPr>
            <a:endParaRPr lang="en-GB" sz="2400" dirty="0" smtClean="0"/>
          </a:p>
          <a:p>
            <a:pPr marL="0" indent="0">
              <a:buNone/>
            </a:pPr>
            <a:r>
              <a:rPr lang="en-GB" sz="2400" dirty="0" smtClean="0"/>
              <a:t>Model </a:t>
            </a:r>
            <a:r>
              <a:rPr lang="en-GB" sz="2400" dirty="0"/>
              <a:t>thoughtful question asking while reading. Stay away from yes/no questions. Questions such as “Why do you think the boy was afraid?” is preferable to “Was the boy afraid?” </a:t>
            </a:r>
          </a:p>
        </p:txBody>
      </p:sp>
      <p:sp>
        <p:nvSpPr>
          <p:cNvPr id="4" name="AutoShape 2" descr="Image result for children asking questions"/>
          <p:cNvSpPr>
            <a:spLocks noChangeAspect="1" noChangeArrowheads="1"/>
          </p:cNvSpPr>
          <p:nvPr/>
        </p:nvSpPr>
        <p:spPr bwMode="auto">
          <a:xfrm>
            <a:off x="338455" y="7307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9648825" y="0"/>
            <a:ext cx="2543175" cy="1743075"/>
          </a:xfrm>
          <a:prstGeom prst="rect">
            <a:avLst/>
          </a:prstGeom>
        </p:spPr>
      </p:pic>
    </p:spTree>
    <p:extLst>
      <p:ext uri="{BB962C8B-B14F-4D97-AF65-F5344CB8AC3E}">
        <p14:creationId xmlns:p14="http://schemas.microsoft.com/office/powerpoint/2010/main" val="2338897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long should we read for?</a:t>
            </a:r>
            <a:endParaRPr lang="en-GB" dirty="0"/>
          </a:p>
        </p:txBody>
      </p:sp>
      <p:pic>
        <p:nvPicPr>
          <p:cNvPr id="4" name="Picture 3"/>
          <p:cNvPicPr>
            <a:picLocks noChangeAspect="1"/>
          </p:cNvPicPr>
          <p:nvPr/>
        </p:nvPicPr>
        <p:blipFill>
          <a:blip r:embed="rId2"/>
          <a:stretch>
            <a:fillRect/>
          </a:stretch>
        </p:blipFill>
        <p:spPr>
          <a:xfrm>
            <a:off x="10200028" y="4861466"/>
            <a:ext cx="1991972" cy="1984004"/>
          </a:xfrm>
          <a:prstGeom prst="rect">
            <a:avLst/>
          </a:prstGeom>
        </p:spPr>
      </p:pic>
      <p:sp>
        <p:nvSpPr>
          <p:cNvPr id="3" name="Content Placeholder 2"/>
          <p:cNvSpPr>
            <a:spLocks noGrp="1"/>
          </p:cNvSpPr>
          <p:nvPr>
            <p:ph idx="1"/>
          </p:nvPr>
        </p:nvSpPr>
        <p:spPr>
          <a:xfrm>
            <a:off x="1081860" y="1436916"/>
            <a:ext cx="9721123" cy="4846318"/>
          </a:xfrm>
        </p:spPr>
        <p:txBody>
          <a:bodyPr>
            <a:noAutofit/>
          </a:bodyPr>
          <a:lstStyle/>
          <a:p>
            <a:r>
              <a:rPr lang="en-GB" sz="2800" dirty="0" smtClean="0"/>
              <a:t>Be </a:t>
            </a:r>
            <a:r>
              <a:rPr lang="en-GB" sz="2800" dirty="0"/>
              <a:t>guided by how long they will listen. For younger children this may be quite short periods of time, while slightly older children may be readier to listen for longer. </a:t>
            </a:r>
            <a:endParaRPr lang="en-GB" sz="2800" dirty="0" smtClean="0"/>
          </a:p>
          <a:p>
            <a:pPr marL="0" indent="0">
              <a:buNone/>
            </a:pPr>
            <a:endParaRPr lang="en-GB" sz="2800" dirty="0" smtClean="0"/>
          </a:p>
          <a:p>
            <a:r>
              <a:rPr lang="en-GB" sz="2800" dirty="0" smtClean="0"/>
              <a:t>As </a:t>
            </a:r>
            <a:r>
              <a:rPr lang="en-GB" sz="2800" dirty="0"/>
              <a:t>for how often, there’s no right answer, but many experts suggest a routine helps. For school-age children, a bedtime story can be a nice way for you to spend a small amount of time together and wind down after a busy day. For pre-school children, shorter bursts of reading throughout the day may be a good idea but, again, be guided by how long your child will listen.</a:t>
            </a:r>
          </a:p>
        </p:txBody>
      </p:sp>
    </p:spTree>
    <p:extLst>
      <p:ext uri="{BB962C8B-B14F-4D97-AF65-F5344CB8AC3E}">
        <p14:creationId xmlns:p14="http://schemas.microsoft.com/office/powerpoint/2010/main" val="192946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my child doesn’t like reading?</a:t>
            </a:r>
            <a:endParaRPr lang="en-GB" dirty="0"/>
          </a:p>
        </p:txBody>
      </p:sp>
      <p:sp>
        <p:nvSpPr>
          <p:cNvPr id="3" name="Content Placeholder 2"/>
          <p:cNvSpPr>
            <a:spLocks noGrp="1"/>
          </p:cNvSpPr>
          <p:nvPr>
            <p:ph idx="1"/>
          </p:nvPr>
        </p:nvSpPr>
        <p:spPr>
          <a:xfrm>
            <a:off x="979714" y="2116184"/>
            <a:ext cx="10868297" cy="4336868"/>
          </a:xfrm>
        </p:spPr>
        <p:txBody>
          <a:bodyPr>
            <a:noAutofit/>
          </a:bodyPr>
          <a:lstStyle/>
          <a:p>
            <a:r>
              <a:rPr lang="en-GB" sz="2200" dirty="0"/>
              <a:t>Make sure your child isn’t tired, hungry or desperate to watch their favourite TV programme when you read to them. Sit with them for a short time every day and read a book with them on a subject that interests them, whether that’s cars, animals or sports. </a:t>
            </a:r>
            <a:endParaRPr lang="en-GB" sz="2200" dirty="0" smtClean="0"/>
          </a:p>
          <a:p>
            <a:r>
              <a:rPr lang="en-GB" sz="2200" dirty="0" smtClean="0"/>
              <a:t>Don’t </a:t>
            </a:r>
            <a:r>
              <a:rPr lang="en-GB" sz="2200" dirty="0"/>
              <a:t>expect them to read it for themselves. Just show them how interesting it is to be able to read so that they want to do it for themselves. • For many children, especially boys as they get older, non-fiction books are more interesting than fiction, so it may be as simple as changing the type of books you are reading together. </a:t>
            </a:r>
            <a:endParaRPr lang="en-GB" sz="2200" dirty="0" smtClean="0"/>
          </a:p>
          <a:p>
            <a:r>
              <a:rPr lang="en-GB" sz="2200" dirty="0" smtClean="0"/>
              <a:t>Give </a:t>
            </a:r>
            <a:r>
              <a:rPr lang="en-GB" sz="2200" dirty="0"/>
              <a:t>plenty of praise. Let your child know how pleased you are when he or she looks at a book. </a:t>
            </a:r>
            <a:endParaRPr lang="en-GB" sz="2200" dirty="0" smtClean="0"/>
          </a:p>
          <a:p>
            <a:r>
              <a:rPr lang="en-GB" sz="2200" dirty="0" smtClean="0"/>
              <a:t>Children </a:t>
            </a:r>
            <a:r>
              <a:rPr lang="en-GB" sz="2200" dirty="0"/>
              <a:t>really do develop at their own rates when it comes to reading</a:t>
            </a:r>
            <a:r>
              <a:rPr lang="en-GB" sz="2400" dirty="0"/>
              <a:t>.</a:t>
            </a:r>
          </a:p>
        </p:txBody>
      </p:sp>
    </p:spTree>
    <p:extLst>
      <p:ext uri="{BB962C8B-B14F-4D97-AF65-F5344CB8AC3E}">
        <p14:creationId xmlns:p14="http://schemas.microsoft.com/office/powerpoint/2010/main" val="198091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5086" y="382385"/>
            <a:ext cx="5564777" cy="6334746"/>
          </a:xfrm>
          <a:prstGeom prst="rect">
            <a:avLst/>
          </a:prstGeom>
        </p:spPr>
      </p:pic>
    </p:spTree>
    <p:extLst>
      <p:ext uri="{BB962C8B-B14F-4D97-AF65-F5344CB8AC3E}">
        <p14:creationId xmlns:p14="http://schemas.microsoft.com/office/powerpoint/2010/main" val="148338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everyday!</a:t>
            </a:r>
            <a:endParaRPr lang="en-GB" dirty="0"/>
          </a:p>
        </p:txBody>
      </p:sp>
      <p:sp>
        <p:nvSpPr>
          <p:cNvPr id="3" name="Content Placeholder 2"/>
          <p:cNvSpPr>
            <a:spLocks noGrp="1"/>
          </p:cNvSpPr>
          <p:nvPr>
            <p:ph idx="1"/>
          </p:nvPr>
        </p:nvSpPr>
        <p:spPr>
          <a:xfrm>
            <a:off x="1016546" y="1737361"/>
            <a:ext cx="7435122" cy="4142232"/>
          </a:xfrm>
        </p:spPr>
        <p:txBody>
          <a:bodyPr/>
          <a:lstStyle/>
          <a:p>
            <a:r>
              <a:rPr lang="en-GB" sz="2800" dirty="0" smtClean="0"/>
              <a:t>Little and often is the key to reading.  </a:t>
            </a:r>
          </a:p>
          <a:p>
            <a:r>
              <a:rPr lang="en-GB" sz="2800" dirty="0" smtClean="0"/>
              <a:t>Allow your child to choose their own book.</a:t>
            </a:r>
          </a:p>
          <a:p>
            <a:r>
              <a:rPr lang="en-GB" sz="2800" dirty="0" smtClean="0"/>
              <a:t>Don’t force your child to read; if your child is not enjoying the back encourage them to choose a different book. </a:t>
            </a:r>
          </a:p>
          <a:p>
            <a:r>
              <a:rPr lang="en-GB" sz="2800" dirty="0" smtClean="0"/>
              <a:t>Make reading part of your family time. </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8122902" y="3069771"/>
            <a:ext cx="3712047" cy="3699755"/>
          </a:xfrm>
          <a:prstGeom prst="rect">
            <a:avLst/>
          </a:prstGeom>
        </p:spPr>
      </p:pic>
    </p:spTree>
    <p:extLst>
      <p:ext uri="{BB962C8B-B14F-4D97-AF65-F5344CB8AC3E}">
        <p14:creationId xmlns:p14="http://schemas.microsoft.com/office/powerpoint/2010/main" val="58555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Owl diaries and reading records</a:t>
            </a:r>
            <a:endParaRPr lang="en-GB" dirty="0"/>
          </a:p>
        </p:txBody>
      </p:sp>
      <p:sp>
        <p:nvSpPr>
          <p:cNvPr id="3" name="Content Placeholder 2"/>
          <p:cNvSpPr>
            <a:spLocks noGrp="1"/>
          </p:cNvSpPr>
          <p:nvPr>
            <p:ph idx="1"/>
          </p:nvPr>
        </p:nvSpPr>
        <p:spPr>
          <a:xfrm>
            <a:off x="1251678" y="1874517"/>
            <a:ext cx="10178322" cy="4696100"/>
          </a:xfrm>
        </p:spPr>
        <p:txBody>
          <a:bodyPr>
            <a:normAutofit/>
          </a:bodyPr>
          <a:lstStyle/>
          <a:p>
            <a:pPr marL="0" indent="0">
              <a:buNone/>
            </a:pPr>
            <a:r>
              <a:rPr lang="en-GB" u="sng" dirty="0" smtClean="0"/>
              <a:t>Owl Diaries </a:t>
            </a:r>
          </a:p>
          <a:p>
            <a:r>
              <a:rPr lang="en-GB" dirty="0" smtClean="0"/>
              <a:t>Check as often as possible. At least twice a week.</a:t>
            </a:r>
          </a:p>
          <a:p>
            <a:r>
              <a:rPr lang="en-GB" dirty="0" smtClean="0"/>
              <a:t>This is where the children record all of their homework. </a:t>
            </a:r>
            <a:endParaRPr lang="en-GB" dirty="0"/>
          </a:p>
          <a:p>
            <a:endParaRPr lang="en-GB" dirty="0" smtClean="0"/>
          </a:p>
          <a:p>
            <a:pPr marL="0" indent="0">
              <a:buNone/>
            </a:pPr>
            <a:r>
              <a:rPr lang="en-GB" u="sng" dirty="0" smtClean="0"/>
              <a:t>Reading Records </a:t>
            </a:r>
          </a:p>
          <a:p>
            <a:r>
              <a:rPr lang="en-GB" dirty="0" smtClean="0"/>
              <a:t>When you hear your child read please write a comment or sign your name in their reading record. This helps with communication and it shows the teacher how much your child is reading at home. </a:t>
            </a:r>
          </a:p>
          <a:p>
            <a:r>
              <a:rPr lang="en-GB" dirty="0" smtClean="0"/>
              <a:t>If you read with your child, other than their school reading book, this can also be recorded in there.</a:t>
            </a:r>
            <a:endParaRPr lang="en-GB" dirty="0"/>
          </a:p>
          <a:p>
            <a:endParaRPr lang="en-GB" u="sng" dirty="0"/>
          </a:p>
        </p:txBody>
      </p:sp>
    </p:spTree>
    <p:extLst>
      <p:ext uri="{BB962C8B-B14F-4D97-AF65-F5344CB8AC3E}">
        <p14:creationId xmlns:p14="http://schemas.microsoft.com/office/powerpoint/2010/main" val="335378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Lets go and see our new </a:t>
            </a:r>
            <a:r>
              <a:rPr lang="en-GB" dirty="0" err="1" smtClean="0"/>
              <a:t>thornton</a:t>
            </a:r>
            <a:r>
              <a:rPr lang="en-GB" dirty="0" smtClean="0"/>
              <a:t> library</a:t>
            </a:r>
            <a:endParaRPr lang="en-GB" dirty="0"/>
          </a:p>
        </p:txBody>
      </p:sp>
      <p:pic>
        <p:nvPicPr>
          <p:cNvPr id="4" name="Picture 3"/>
          <p:cNvPicPr>
            <a:picLocks noChangeAspect="1"/>
          </p:cNvPicPr>
          <p:nvPr/>
        </p:nvPicPr>
        <p:blipFill>
          <a:blip r:embed="rId2"/>
          <a:stretch>
            <a:fillRect/>
          </a:stretch>
        </p:blipFill>
        <p:spPr>
          <a:xfrm>
            <a:off x="2806596" y="2090057"/>
            <a:ext cx="6245964" cy="4675814"/>
          </a:xfrm>
          <a:prstGeom prst="rect">
            <a:avLst/>
          </a:prstGeom>
        </p:spPr>
      </p:pic>
    </p:spTree>
    <p:extLst>
      <p:ext uri="{BB962C8B-B14F-4D97-AF65-F5344CB8AC3E}">
        <p14:creationId xmlns:p14="http://schemas.microsoft.com/office/powerpoint/2010/main" val="363303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0" dirty="0" smtClean="0"/>
              <a:t>Why read?</a:t>
            </a:r>
            <a:endParaRPr lang="en-GB" sz="8000" dirty="0"/>
          </a:p>
        </p:txBody>
      </p:sp>
      <p:sp>
        <p:nvSpPr>
          <p:cNvPr id="3" name="Content Placeholder 2"/>
          <p:cNvSpPr>
            <a:spLocks noGrp="1"/>
          </p:cNvSpPr>
          <p:nvPr>
            <p:ph idx="1"/>
          </p:nvPr>
        </p:nvSpPr>
        <p:spPr>
          <a:xfrm>
            <a:off x="927463" y="3226526"/>
            <a:ext cx="10502537" cy="3267021"/>
          </a:xfrm>
        </p:spPr>
        <p:txBody>
          <a:bodyPr>
            <a:noAutofit/>
          </a:bodyPr>
          <a:lstStyle/>
          <a:p>
            <a:pPr marL="0" indent="0">
              <a:buNone/>
            </a:pPr>
            <a:r>
              <a:rPr lang="en-GB" sz="5400" i="1" dirty="0"/>
              <a:t>A child's success as a reader begins much earlier than the first day of school. Reading, and a love for reading, begins at home. </a:t>
            </a:r>
          </a:p>
        </p:txBody>
      </p:sp>
      <p:pic>
        <p:nvPicPr>
          <p:cNvPr id="4" name="Picture 3"/>
          <p:cNvPicPr>
            <a:picLocks noChangeAspect="1"/>
          </p:cNvPicPr>
          <p:nvPr/>
        </p:nvPicPr>
        <p:blipFill>
          <a:blip r:embed="rId2"/>
          <a:stretch>
            <a:fillRect/>
          </a:stretch>
        </p:blipFill>
        <p:spPr>
          <a:xfrm>
            <a:off x="6394354" y="0"/>
            <a:ext cx="5797646" cy="3323544"/>
          </a:xfrm>
          <a:prstGeom prst="rect">
            <a:avLst/>
          </a:prstGeom>
        </p:spPr>
      </p:pic>
    </p:spTree>
    <p:extLst>
      <p:ext uri="{BB962C8B-B14F-4D97-AF65-F5344CB8AC3E}">
        <p14:creationId xmlns:p14="http://schemas.microsoft.com/office/powerpoint/2010/main" val="272469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children think</a:t>
            </a:r>
            <a:endParaRPr lang="en-GB" dirty="0"/>
          </a:p>
        </p:txBody>
      </p:sp>
      <p:pic>
        <p:nvPicPr>
          <p:cNvPr id="4" name="aFZl53BBm_Q"/>
          <p:cNvPicPr>
            <a:picLocks noGrp="1" noRot="1" noChangeAspect="1"/>
          </p:cNvPicPr>
          <p:nvPr>
            <p:ph idx="1"/>
            <a:videoFile r:link="rId1"/>
          </p:nvPr>
        </p:nvPicPr>
        <p:blipFill>
          <a:blip r:embed="rId3"/>
          <a:stretch>
            <a:fillRect/>
          </a:stretch>
        </p:blipFill>
        <p:spPr>
          <a:xfrm>
            <a:off x="2246811" y="2050869"/>
            <a:ext cx="7706430" cy="4334867"/>
          </a:xfrm>
          <a:prstGeom prst="rect">
            <a:avLst/>
          </a:prstGeom>
        </p:spPr>
      </p:pic>
    </p:spTree>
    <p:extLst>
      <p:ext uri="{BB962C8B-B14F-4D97-AF65-F5344CB8AC3E}">
        <p14:creationId xmlns:p14="http://schemas.microsoft.com/office/powerpoint/2010/main" val="38290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studies show? </a:t>
            </a:r>
            <a:endParaRPr lang="en-GB" dirty="0"/>
          </a:p>
        </p:txBody>
      </p:sp>
      <p:sp>
        <p:nvSpPr>
          <p:cNvPr id="3" name="Content Placeholder 2"/>
          <p:cNvSpPr>
            <a:spLocks noGrp="1"/>
          </p:cNvSpPr>
          <p:nvPr>
            <p:ph idx="1"/>
          </p:nvPr>
        </p:nvSpPr>
        <p:spPr>
          <a:xfrm>
            <a:off x="822959" y="1188720"/>
            <a:ext cx="11077303" cy="3938132"/>
          </a:xfrm>
        </p:spPr>
        <p:txBody>
          <a:bodyPr>
            <a:normAutofit lnSpcReduction="10000"/>
          </a:bodyPr>
          <a:lstStyle/>
          <a:p>
            <a:pPr marL="0" indent="0" fontAlgn="base">
              <a:buNone/>
            </a:pPr>
            <a:r>
              <a:rPr lang="en-GB" sz="2900" dirty="0"/>
              <a:t>R</a:t>
            </a:r>
            <a:r>
              <a:rPr lang="en-GB" sz="2900" dirty="0" smtClean="0"/>
              <a:t>eading </a:t>
            </a:r>
            <a:r>
              <a:rPr lang="en-GB" sz="2900" dirty="0"/>
              <a:t>for pleasure makes a big difference to children’s educational performance. </a:t>
            </a:r>
            <a:endParaRPr lang="en-GB" sz="2900" dirty="0" smtClean="0"/>
          </a:p>
          <a:p>
            <a:pPr marL="0" indent="0" fontAlgn="base">
              <a:buNone/>
            </a:pPr>
            <a:r>
              <a:rPr lang="en-GB" sz="2900" dirty="0" smtClean="0"/>
              <a:t>Evidence </a:t>
            </a:r>
            <a:r>
              <a:rPr lang="en-GB" sz="2900" dirty="0"/>
              <a:t>suggests that children who read for enjoyment every day not only perform better in reading tests than those who don’t, but also develop a broader vocabulary, increased general knowledge and a better understanding of other cultures.</a:t>
            </a:r>
          </a:p>
          <a:p>
            <a:pPr marL="0" indent="0" fontAlgn="base">
              <a:buNone/>
            </a:pPr>
            <a:r>
              <a:rPr lang="en-GB" sz="2900" dirty="0"/>
              <a:t>In fact, reading for pleasure is more likely to determine whether a child does well at school than their social or economic background.</a:t>
            </a:r>
          </a:p>
          <a:p>
            <a:endParaRPr lang="en-GB" dirty="0"/>
          </a:p>
        </p:txBody>
      </p:sp>
      <p:pic>
        <p:nvPicPr>
          <p:cNvPr id="1028" name="Picture 4" descr="Image result for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811" y="5126852"/>
            <a:ext cx="2696302" cy="173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3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parents make a difference? </a:t>
            </a:r>
            <a:endParaRPr lang="en-GB" dirty="0"/>
          </a:p>
        </p:txBody>
      </p:sp>
      <p:sp>
        <p:nvSpPr>
          <p:cNvPr id="3" name="Content Placeholder 2"/>
          <p:cNvSpPr>
            <a:spLocks noGrp="1"/>
          </p:cNvSpPr>
          <p:nvPr>
            <p:ph idx="1"/>
          </p:nvPr>
        </p:nvSpPr>
        <p:spPr>
          <a:xfrm>
            <a:off x="953589" y="2286001"/>
            <a:ext cx="10802982" cy="4571999"/>
          </a:xfrm>
        </p:spPr>
        <p:txBody>
          <a:bodyPr>
            <a:normAutofit/>
          </a:bodyPr>
          <a:lstStyle/>
          <a:p>
            <a:pPr fontAlgn="base"/>
            <a:r>
              <a:rPr lang="en-GB" sz="3200" dirty="0" smtClean="0"/>
              <a:t>You </a:t>
            </a:r>
            <a:r>
              <a:rPr lang="en-GB" sz="3200" dirty="0"/>
              <a:t>can make a huge difference! Parents are the most important educators in a child’s life – even more important than their teachers – and it’s never too early to start reading together.</a:t>
            </a:r>
          </a:p>
          <a:p>
            <a:pPr fontAlgn="base"/>
            <a:r>
              <a:rPr lang="en-GB" sz="3200" dirty="0"/>
              <a:t>Even before they're born, babies learn to recognise their parents' voices. Reading to your baby from birth, even for just a few minutes a day, gives them the comfort of hearing your voice and increases their exposure to language.</a:t>
            </a:r>
          </a:p>
          <a:p>
            <a:endParaRPr lang="en-GB" dirty="0"/>
          </a:p>
        </p:txBody>
      </p:sp>
    </p:spTree>
    <p:extLst>
      <p:ext uri="{BB962C8B-B14F-4D97-AF65-F5344CB8AC3E}">
        <p14:creationId xmlns:p14="http://schemas.microsoft.com/office/powerpoint/2010/main" val="332839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You’re never too young to read</a:t>
            </a:r>
            <a:endParaRPr lang="en-GB" dirty="0"/>
          </a:p>
        </p:txBody>
      </p:sp>
      <p:sp>
        <p:nvSpPr>
          <p:cNvPr id="3" name="Content Placeholder 2"/>
          <p:cNvSpPr>
            <a:spLocks noGrp="1"/>
          </p:cNvSpPr>
          <p:nvPr>
            <p:ph idx="1"/>
          </p:nvPr>
        </p:nvSpPr>
        <p:spPr>
          <a:xfrm>
            <a:off x="914399" y="1280160"/>
            <a:ext cx="10868297" cy="5577839"/>
          </a:xfrm>
        </p:spPr>
        <p:txBody>
          <a:bodyPr>
            <a:normAutofit lnSpcReduction="10000"/>
          </a:bodyPr>
          <a:lstStyle/>
          <a:p>
            <a:r>
              <a:rPr lang="en-GB" sz="2800" b="1" dirty="0"/>
              <a:t>My child’s too young to start reading yet. How can I point them in the right direction?</a:t>
            </a:r>
          </a:p>
          <a:p>
            <a:pPr fontAlgn="base"/>
            <a:r>
              <a:rPr lang="en-GB" sz="2800" dirty="0"/>
              <a:t>Make sure that your child is familiar with language and books so they can see how enjoyable reading is. </a:t>
            </a:r>
            <a:endParaRPr lang="en-GB" sz="2800" dirty="0" smtClean="0"/>
          </a:p>
          <a:p>
            <a:pPr fontAlgn="base"/>
            <a:r>
              <a:rPr lang="en-GB" sz="2800" b="1" dirty="0"/>
              <a:t>R</a:t>
            </a:r>
            <a:r>
              <a:rPr lang="en-GB" sz="2800" b="1" dirty="0" smtClean="0"/>
              <a:t>eading </a:t>
            </a:r>
            <a:r>
              <a:rPr lang="en-GB" sz="2800" b="1" dirty="0"/>
              <a:t>aloud to your child</a:t>
            </a:r>
            <a:r>
              <a:rPr lang="en-GB" sz="2800" dirty="0"/>
              <a:t>, talking about the words and pictures, and sharing ideas about the book</a:t>
            </a:r>
          </a:p>
          <a:p>
            <a:pPr fontAlgn="base"/>
            <a:r>
              <a:rPr lang="en-GB" sz="2800" b="1" dirty="0"/>
              <a:t>R</a:t>
            </a:r>
            <a:r>
              <a:rPr lang="en-GB" sz="2800" b="1" dirty="0" smtClean="0"/>
              <a:t>eading </a:t>
            </a:r>
            <a:r>
              <a:rPr lang="en-GB" sz="2800" b="1" dirty="0"/>
              <a:t>yourself</a:t>
            </a:r>
            <a:r>
              <a:rPr lang="en-GB" sz="2800" dirty="0"/>
              <a:t> – children who see adults reading, and enjoying it, are much more likely to want to read themselves</a:t>
            </a:r>
          </a:p>
          <a:p>
            <a:pPr fontAlgn="base"/>
            <a:r>
              <a:rPr lang="en-GB" sz="2800" b="1" dirty="0"/>
              <a:t>S</a:t>
            </a:r>
            <a:r>
              <a:rPr lang="en-GB" sz="2800" b="1" dirty="0" smtClean="0"/>
              <a:t>urrounding </a:t>
            </a:r>
            <a:r>
              <a:rPr lang="en-GB" sz="2800" b="1" dirty="0"/>
              <a:t>your child with books</a:t>
            </a:r>
            <a:r>
              <a:rPr lang="en-GB" sz="2800" dirty="0"/>
              <a:t> – you don't need hundreds of books at home, but go to the library or bookshop regularly to borrow books, spend time together, browse and make choices. In this way, reading becomes a habit</a:t>
            </a:r>
            <a:r>
              <a:rPr lang="en-GB" sz="2400" dirty="0"/>
              <a:t>.</a:t>
            </a:r>
          </a:p>
          <a:p>
            <a:endParaRPr lang="en-GB" b="1" dirty="0"/>
          </a:p>
        </p:txBody>
      </p:sp>
    </p:spTree>
    <p:extLst>
      <p:ext uri="{BB962C8B-B14F-4D97-AF65-F5344CB8AC3E}">
        <p14:creationId xmlns:p14="http://schemas.microsoft.com/office/powerpoint/2010/main" val="85497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aby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23" y="574766"/>
            <a:ext cx="10750549" cy="596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9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from an early age</a:t>
            </a:r>
            <a:endParaRPr lang="en-GB" dirty="0"/>
          </a:p>
        </p:txBody>
      </p:sp>
      <p:sp>
        <p:nvSpPr>
          <p:cNvPr id="3" name="Content Placeholder 2"/>
          <p:cNvSpPr>
            <a:spLocks noGrp="1"/>
          </p:cNvSpPr>
          <p:nvPr>
            <p:ph idx="1"/>
          </p:nvPr>
        </p:nvSpPr>
        <p:spPr>
          <a:xfrm>
            <a:off x="953589" y="1358537"/>
            <a:ext cx="10842171" cy="5355772"/>
          </a:xfrm>
        </p:spPr>
        <p:txBody>
          <a:bodyPr>
            <a:noAutofit/>
          </a:bodyPr>
          <a:lstStyle/>
          <a:p>
            <a:r>
              <a:rPr lang="en-GB" sz="3200" dirty="0" smtClean="0"/>
              <a:t>Cuddle </a:t>
            </a:r>
            <a:r>
              <a:rPr lang="en-GB" sz="3200" dirty="0"/>
              <a:t>close and sing nursery rhymes, read a story with lots of sound effects, or play peek-a-boo along with a book. This shows your baby how important books are to you, that books come with a loving adult and that books are fun and exciting. </a:t>
            </a:r>
          </a:p>
          <a:p>
            <a:r>
              <a:rPr lang="en-GB" sz="3200" dirty="0" smtClean="0"/>
              <a:t>To </a:t>
            </a:r>
            <a:r>
              <a:rPr lang="en-GB" sz="3200" dirty="0"/>
              <a:t>a young baby, ‘reading’ means holding them in your </a:t>
            </a:r>
            <a:r>
              <a:rPr lang="en-GB" sz="3200" dirty="0" smtClean="0"/>
              <a:t>arms or exploring </a:t>
            </a:r>
            <a:r>
              <a:rPr lang="en-GB" sz="3200" dirty="0"/>
              <a:t>a soft book. </a:t>
            </a:r>
          </a:p>
          <a:p>
            <a:r>
              <a:rPr lang="en-GB" sz="3200" dirty="0" smtClean="0"/>
              <a:t>Once </a:t>
            </a:r>
            <a:r>
              <a:rPr lang="en-GB" sz="3200" dirty="0"/>
              <a:t>your baby sits up, choose light, sturdy board books with rounded corners, bright pictures and textures to feel. </a:t>
            </a:r>
            <a:endParaRPr lang="en-GB" sz="3200" dirty="0" smtClean="0"/>
          </a:p>
          <a:p>
            <a:r>
              <a:rPr lang="en-GB" sz="3200" dirty="0" smtClean="0"/>
              <a:t>From </a:t>
            </a:r>
            <a:r>
              <a:rPr lang="en-GB" sz="3200" dirty="0"/>
              <a:t>six months, babies love lift-the-flap books. </a:t>
            </a:r>
            <a:endParaRPr lang="en-GB" sz="3200" dirty="0" smtClean="0"/>
          </a:p>
        </p:txBody>
      </p:sp>
    </p:spTree>
    <p:extLst>
      <p:ext uri="{BB962C8B-B14F-4D97-AF65-F5344CB8AC3E}">
        <p14:creationId xmlns:p14="http://schemas.microsoft.com/office/powerpoint/2010/main" val="349310337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270</TotalTime>
  <Words>1809</Words>
  <Application>Microsoft Office PowerPoint</Application>
  <PresentationFormat>Widescreen</PresentationFormat>
  <Paragraphs>92</Paragraphs>
  <Slides>29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Gill Sans MT</vt:lpstr>
      <vt:lpstr>Impact</vt:lpstr>
      <vt:lpstr>Badge</vt:lpstr>
      <vt:lpstr>Reading for pleasure</vt:lpstr>
      <vt:lpstr>PowerPoint Presentation</vt:lpstr>
      <vt:lpstr>Why read?</vt:lpstr>
      <vt:lpstr>Things children think</vt:lpstr>
      <vt:lpstr>What do studies show? </vt:lpstr>
      <vt:lpstr>How can parents make a difference? </vt:lpstr>
      <vt:lpstr>You’re never too young to read</vt:lpstr>
      <vt:lpstr>PowerPoint Presentation</vt:lpstr>
      <vt:lpstr>Start from an early age</vt:lpstr>
      <vt:lpstr>Start from an early age</vt:lpstr>
      <vt:lpstr>Phonics </vt:lpstr>
      <vt:lpstr>Phonics </vt:lpstr>
      <vt:lpstr>Phonics definitions </vt:lpstr>
      <vt:lpstr>Phonics</vt:lpstr>
      <vt:lpstr>Lets have a go at blending and segmenting. </vt:lpstr>
      <vt:lpstr>Say the sounds correctly </vt:lpstr>
      <vt:lpstr>Practice </vt:lpstr>
      <vt:lpstr>Don’t be scared make it fun!</vt:lpstr>
      <vt:lpstr>Reading comprehension</vt:lpstr>
      <vt:lpstr>Example </vt:lpstr>
      <vt:lpstr>Reading comprehension</vt:lpstr>
      <vt:lpstr>How can you help with reading comprehension? </vt:lpstr>
      <vt:lpstr>Asking questions </vt:lpstr>
      <vt:lpstr>How long should we read for?</vt:lpstr>
      <vt:lpstr>What if my child doesn’t like reading?</vt:lpstr>
      <vt:lpstr>PowerPoint Presentation</vt:lpstr>
      <vt:lpstr>Read everyday!</vt:lpstr>
      <vt:lpstr>Owl diaries and reading records</vt:lpstr>
      <vt:lpstr>Lets go and see our new thornton library</vt:lpstr>
    </vt:vector>
  </TitlesOfParts>
  <Company>BCC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for pleasure</dc:title>
  <dc:creator>Miss C Chilton-Loach (thornton.bham.sch.uk)</dc:creator>
  <cp:lastModifiedBy>Rebecca White</cp:lastModifiedBy>
  <cp:revision>15</cp:revision>
  <dcterms:created xsi:type="dcterms:W3CDTF">2017-02-24T09:54:33Z</dcterms:created>
  <dcterms:modified xsi:type="dcterms:W3CDTF">2017-03-09T08:05:15Z</dcterms:modified>
</cp:coreProperties>
</file>