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0066"/>
    <a:srgbClr val="009900"/>
    <a:srgbClr val="FF0000"/>
    <a:srgbClr val="66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1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5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5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8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1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6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6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4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A995-8F59-45D0-8C23-1D364499086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9827-1AF1-4A15-B9EC-A6A6F3687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43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446"/>
            <a:ext cx="9144000" cy="3209517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Owlets</a:t>
            </a:r>
            <a:b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</a:br>
            <a:r>
              <a:rPr lang="en-GB" sz="5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Maths Workshop </a:t>
            </a:r>
            <a:br>
              <a:rPr lang="en-GB" sz="5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Letter-join 4" panose="02000805000000020003" pitchFamily="50" charset="0"/>
              </a:rPr>
            </a:br>
            <a:r>
              <a:rPr lang="en-GB" sz="31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Friday 10</a:t>
            </a:r>
            <a:r>
              <a:rPr lang="en-GB" sz="3100" baseline="300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th</a:t>
            </a:r>
            <a:r>
              <a:rPr lang="en-GB" sz="31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 February 2017</a:t>
            </a:r>
            <a:endParaRPr lang="en-GB" sz="1600" dirty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Letter-join 4" panose="02000805000000020003" pitchFamily="50" charset="0"/>
              </a:rPr>
              <a:t>Exploring Number </a:t>
            </a:r>
            <a:endParaRPr lang="en-GB" sz="4400" b="1" dirty="0">
              <a:solidFill>
                <a:srgbClr val="FF0000"/>
              </a:solidFill>
              <a:latin typeface="Letter-join 4" panose="02000805000000020003" pitchFamily="50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460" y="4506686"/>
            <a:ext cx="2186804" cy="193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9" y="705394"/>
            <a:ext cx="10515600" cy="558913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sz="6000" b="1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endParaRPr lang="en-GB" sz="5700" b="1" dirty="0">
              <a:solidFill>
                <a:srgbClr val="7030A0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r>
              <a:rPr lang="en-GB" sz="70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‘The answer is only the </a:t>
            </a:r>
          </a:p>
          <a:p>
            <a:pPr marL="0" indent="0" algn="ctr">
              <a:buNone/>
            </a:pPr>
            <a:r>
              <a:rPr lang="en-GB" sz="70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beginning…’</a:t>
            </a:r>
          </a:p>
          <a:p>
            <a:pPr marL="0" indent="0" algn="ctr">
              <a:buNone/>
            </a:pPr>
            <a:endParaRPr lang="en-GB" sz="5400" b="1" dirty="0">
              <a:solidFill>
                <a:srgbClr val="7030A0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endParaRPr lang="en-GB" sz="5400" b="1" dirty="0" smtClean="0">
              <a:solidFill>
                <a:srgbClr val="7030A0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endParaRPr lang="en-GB" sz="5400" b="1" dirty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endParaRPr lang="en-GB" sz="5400" b="1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indent="0" algn="ctr">
              <a:buNone/>
            </a:pPr>
            <a:r>
              <a:rPr lang="en-GB" sz="60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 </a:t>
            </a:r>
            <a:endParaRPr lang="en-GB" sz="6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Image result for thinking stick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82" y="2612572"/>
            <a:ext cx="1567543" cy="377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Letter-join 4" panose="02000805000000020003" pitchFamily="50" charset="0"/>
              </a:rPr>
              <a:t/>
            </a:r>
            <a:br>
              <a:rPr lang="en-GB" dirty="0" smtClean="0">
                <a:latin typeface="Letter-join 4" panose="02000805000000020003" pitchFamily="50" charset="0"/>
              </a:rPr>
            </a:br>
            <a:r>
              <a:rPr lang="en-GB" sz="5400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Aims</a:t>
            </a:r>
            <a:endParaRPr lang="en-GB" dirty="0">
              <a:solidFill>
                <a:srgbClr val="C00000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Understand the aims of the current National Curriculum for Mathematics 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How we teach Maths at </a:t>
            </a:r>
            <a:r>
              <a:rPr lang="en-GB" sz="3200" dirty="0">
                <a:solidFill>
                  <a:schemeClr val="bg1"/>
                </a:solidFill>
                <a:latin typeface="Letter-join 4" panose="02000805000000020003" pitchFamily="50" charset="0"/>
              </a:rPr>
              <a:t>T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hornton 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Understanding numbers to 100 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How you can support your child at home with developing ‘number sense’.  </a:t>
            </a:r>
            <a:endParaRPr lang="en-GB" sz="3200" dirty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-join 4" panose="02000805000000020003" pitchFamily="50" charset="0"/>
              </a:rPr>
              <a:t/>
            </a:r>
            <a:br>
              <a:rPr lang="en-GB" dirty="0" smtClean="0">
                <a:latin typeface="Letter-join 4" panose="02000805000000020003" pitchFamily="50" charset="0"/>
              </a:rPr>
            </a:br>
            <a:r>
              <a:rPr lang="en-GB" sz="3600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Current </a:t>
            </a:r>
            <a:r>
              <a:rPr lang="en-GB" sz="3600" smtClean="0">
                <a:solidFill>
                  <a:srgbClr val="C00000"/>
                </a:solidFill>
                <a:latin typeface="Letter-join 4" panose="02000805000000020003" pitchFamily="50" charset="0"/>
              </a:rPr>
              <a:t>National Curriculum- </a:t>
            </a:r>
            <a:r>
              <a:rPr lang="en-GB" sz="3600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What's changed? </a:t>
            </a:r>
            <a:endParaRPr lang="en-GB" sz="3600" dirty="0">
              <a:solidFill>
                <a:srgbClr val="C00000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Higher expectations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Deep conceptual understanding of number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Fewer things but in more depth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Pupils need to build firm foundations to become Secondary ready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3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365125"/>
            <a:ext cx="11040291" cy="1698806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Letter-join 4" panose="02000805000000020003" pitchFamily="50" charset="0"/>
              </a:rPr>
              <a:t/>
            </a:r>
            <a:br>
              <a:rPr lang="en-GB" sz="3600" dirty="0" smtClean="0">
                <a:latin typeface="Letter-join 4" panose="02000805000000020003" pitchFamily="50" charset="0"/>
              </a:rPr>
            </a:br>
            <a:r>
              <a:rPr lang="en-GB" b="1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How do we teach Maths at Thornton?</a:t>
            </a:r>
            <a:endParaRPr lang="en-GB" b="1" dirty="0">
              <a:solidFill>
                <a:srgbClr val="C00000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0" y="2063931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Letter-join 4" panose="02000805000000020003" pitchFamily="50" charset="0"/>
              </a:rPr>
              <a:t>      </a:t>
            </a:r>
            <a:r>
              <a:rPr lang="en-GB" sz="3600" b="1" dirty="0" smtClean="0">
                <a:solidFill>
                  <a:srgbClr val="FF0000"/>
                </a:solidFill>
                <a:latin typeface="Letter-join 4" panose="02000805000000020003" pitchFamily="50" charset="0"/>
              </a:rPr>
              <a:t>Singapore Maths Model </a:t>
            </a:r>
          </a:p>
          <a:p>
            <a:endParaRPr lang="en-GB" sz="3600" dirty="0">
              <a:latin typeface="Letter-join 4" panose="02000805000000020003" pitchFamily="50" charset="0"/>
            </a:endParaRPr>
          </a:p>
        </p:txBody>
      </p:sp>
      <p:pic>
        <p:nvPicPr>
          <p:cNvPr id="1026" name="Picture 2" descr="Image result for concrete pictorial abstr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2953294"/>
            <a:ext cx="11497233" cy="26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End of Year 1 Expectations (NC)</a:t>
            </a:r>
            <a:endParaRPr lang="en-GB" sz="4000" b="1" dirty="0">
              <a:solidFill>
                <a:srgbClr val="C00000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>
              <a:latin typeface="Letter-join 4" panose="02000805000000020003" pitchFamily="50" charset="0"/>
            </a:endParaRPr>
          </a:p>
          <a:p>
            <a:endParaRPr lang="en-GB" sz="4000" dirty="0">
              <a:latin typeface="Letter-join 4" panose="020008050000000200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394" y="1332411"/>
            <a:ext cx="108682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Pupils should be taught to: </a:t>
            </a: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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count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to and across 100, </a:t>
            </a:r>
            <a:r>
              <a:rPr lang="en-GB" sz="2400" b="1" dirty="0">
                <a:solidFill>
                  <a:srgbClr val="FF0000"/>
                </a:solidFill>
                <a:latin typeface="Letter-join 4" panose="02000805000000020003" pitchFamily="50" charset="0"/>
              </a:rPr>
              <a:t>forwards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 and </a:t>
            </a:r>
            <a:r>
              <a:rPr lang="en-GB" sz="2400" b="1" dirty="0">
                <a:solidFill>
                  <a:srgbClr val="7030A0"/>
                </a:solidFill>
                <a:latin typeface="Letter-join 4" panose="02000805000000020003" pitchFamily="50" charset="0"/>
              </a:rPr>
              <a:t>backwards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, beginning with 0 or 1, or from any given </a:t>
            </a: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9900"/>
                </a:solidFill>
                <a:latin typeface="Letter-join 4" panose="02000805000000020003" pitchFamily="50" charset="0"/>
              </a:rPr>
              <a:t>count, read </a:t>
            </a: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and</a:t>
            </a:r>
            <a:r>
              <a:rPr lang="en-GB" sz="2400" b="1" dirty="0" smtClean="0">
                <a:solidFill>
                  <a:srgbClr val="009900"/>
                </a:solidFill>
                <a:latin typeface="Letter-join 4" panose="02000805000000020003" pitchFamily="50" charset="0"/>
              </a:rPr>
              <a:t> write </a:t>
            </a: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numbers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to 100 in numerals; count in multiples of twos, </a:t>
            </a: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fives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and tens  </a:t>
            </a:r>
            <a:endParaRPr lang="en-GB" sz="2400" b="1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given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a number, identify </a:t>
            </a:r>
            <a:r>
              <a:rPr lang="en-GB" sz="2400" b="1" dirty="0">
                <a:solidFill>
                  <a:srgbClr val="002060"/>
                </a:solidFill>
                <a:latin typeface="Letter-join 4" panose="02000805000000020003" pitchFamily="50" charset="0"/>
              </a:rPr>
              <a:t>one more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and </a:t>
            </a:r>
            <a:r>
              <a:rPr lang="en-GB" sz="2400" b="1" dirty="0">
                <a:solidFill>
                  <a:srgbClr val="FF0066"/>
                </a:solidFill>
                <a:latin typeface="Letter-join 4" panose="02000805000000020003" pitchFamily="50" charset="0"/>
              </a:rPr>
              <a:t>one </a:t>
            </a:r>
            <a:r>
              <a:rPr lang="en-GB" sz="2400" b="1" dirty="0" smtClean="0">
                <a:solidFill>
                  <a:srgbClr val="FF0066"/>
                </a:solidFill>
                <a:latin typeface="Letter-join 4" panose="02000805000000020003" pitchFamily="50" charset="0"/>
              </a:rPr>
              <a:t>less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identify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and represent numbers using objects and pictorial representations including the number line, and use the language of: </a:t>
            </a:r>
            <a:r>
              <a:rPr lang="en-GB" sz="2400" b="1" dirty="0">
                <a:solidFill>
                  <a:srgbClr val="0070C0"/>
                </a:solidFill>
                <a:latin typeface="Letter-join 4" panose="02000805000000020003" pitchFamily="50" charset="0"/>
              </a:rPr>
              <a:t>equal to, more than, less than (fewer), most, least  </a:t>
            </a:r>
            <a:endParaRPr lang="en-GB" sz="2400" b="1" dirty="0" smtClean="0">
              <a:solidFill>
                <a:srgbClr val="0070C0"/>
              </a:solidFill>
              <a:latin typeface="Letter-join 4" panose="02000805000000020003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read 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and write numbers from 1 to 20 in </a:t>
            </a:r>
            <a:r>
              <a:rPr lang="en-GB" sz="2400" b="1" dirty="0">
                <a:solidFill>
                  <a:srgbClr val="00B0F0"/>
                </a:solidFill>
                <a:latin typeface="Letter-join 4" panose="02000805000000020003" pitchFamily="50" charset="0"/>
              </a:rPr>
              <a:t>numerals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 and </a:t>
            </a:r>
            <a:r>
              <a:rPr lang="en-GB" sz="2400" b="1" dirty="0">
                <a:solidFill>
                  <a:srgbClr val="00B0F0"/>
                </a:solidFill>
                <a:latin typeface="Letter-join 4" panose="02000805000000020003" pitchFamily="50" charset="0"/>
              </a:rPr>
              <a:t>words</a:t>
            </a:r>
            <a:r>
              <a:rPr lang="en-GB" sz="2400" b="1" dirty="0">
                <a:solidFill>
                  <a:schemeClr val="bg1"/>
                </a:solidFill>
                <a:latin typeface="Letter-join 4" panose="02000805000000020003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4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281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Let’s have a go!</a:t>
            </a:r>
            <a:endParaRPr lang="en-GB" b="1" dirty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1672045"/>
            <a:ext cx="10450286" cy="5042263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Letter-join 4" panose="02000805000000020003" pitchFamily="50" charset="0"/>
              </a:rPr>
              <a:t>Show me number 27. Which number comes before? Which number comes after?</a:t>
            </a:r>
          </a:p>
          <a:p>
            <a:r>
              <a:rPr lang="en-GB" sz="3200" dirty="0" smtClean="0">
                <a:solidFill>
                  <a:srgbClr val="660066"/>
                </a:solidFill>
                <a:latin typeface="Letter-join 4" panose="02000805000000020003" pitchFamily="50" charset="0"/>
              </a:rPr>
              <a:t>What is 10 more than 45? </a:t>
            </a:r>
          </a:p>
          <a:p>
            <a:r>
              <a:rPr lang="en-GB" sz="3200" dirty="0" smtClean="0">
                <a:solidFill>
                  <a:srgbClr val="009900"/>
                </a:solidFill>
                <a:latin typeface="Letter-join 4" panose="02000805000000020003" pitchFamily="50" charset="0"/>
              </a:rPr>
              <a:t>What is 10 less than 67? </a:t>
            </a:r>
          </a:p>
          <a:p>
            <a:r>
              <a:rPr lang="en-GB" sz="3200" dirty="0" smtClean="0">
                <a:solidFill>
                  <a:srgbClr val="663300"/>
                </a:solidFill>
                <a:latin typeface="Letter-join 4" panose="02000805000000020003" pitchFamily="50" charset="0"/>
              </a:rPr>
              <a:t>Count back from 89 6 times. What number do you land on? </a:t>
            </a:r>
          </a:p>
          <a:p>
            <a:r>
              <a:rPr lang="en-GB" sz="3200" dirty="0" smtClean="0">
                <a:solidFill>
                  <a:srgbClr val="0070C0"/>
                </a:solidFill>
                <a:latin typeface="Letter-join 4" panose="02000805000000020003" pitchFamily="50" charset="0"/>
              </a:rPr>
              <a:t>I’m thinking of a number. It is a odd number between 10 and 20. Which numbers could I have in mind? </a:t>
            </a:r>
          </a:p>
          <a:p>
            <a:endParaRPr lang="en-GB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rgbClr val="C00000"/>
                </a:solidFill>
                <a:latin typeface="Letter-join 4" panose="02000805000000020003" pitchFamily="50" charset="0"/>
              </a:rPr>
              <a:t>Concrete and Pictorial </a:t>
            </a:r>
            <a:endParaRPr lang="en-GB" sz="4800" b="1" dirty="0">
              <a:solidFill>
                <a:srgbClr val="C00000"/>
              </a:solidFill>
              <a:latin typeface="Letter-join 4" panose="02000805000000020003" pitchFamily="50" charset="0"/>
            </a:endParaRPr>
          </a:p>
        </p:txBody>
      </p:sp>
      <p:pic>
        <p:nvPicPr>
          <p:cNvPr id="1026" name="Picture 2" descr="Image result for 100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645" y="1434158"/>
            <a:ext cx="3269978" cy="24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umber resou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9" y="1147105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umber resourc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480" y="4047326"/>
            <a:ext cx="2783143" cy="19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unt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434158"/>
            <a:ext cx="2476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18" y="3424883"/>
            <a:ext cx="1958788" cy="19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ens and uni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84977" y="4448851"/>
            <a:ext cx="2356001" cy="182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partitioning numbers pictoria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3845"/>
            <a:ext cx="2317302" cy="155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number line 1-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484" y="3655547"/>
            <a:ext cx="4039907" cy="106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place value counter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394" y="4895435"/>
            <a:ext cx="1969700" cy="1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3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Letter-join 4" panose="02000805000000020003" pitchFamily="50" charset="0"/>
              </a:rPr>
              <a:t> </a:t>
            </a:r>
            <a:endParaRPr lang="en-GB" dirty="0"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31" y="365125"/>
            <a:ext cx="9146434" cy="606256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Convince me that 13 is </a:t>
            </a:r>
            <a:r>
              <a:rPr lang="en-GB" sz="2400" dirty="0">
                <a:solidFill>
                  <a:srgbClr val="663300"/>
                </a:solidFill>
                <a:latin typeface="Letter-join 4" panose="02000805000000020003" pitchFamily="50" charset="0"/>
              </a:rPr>
              <a:t>less than 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20</a:t>
            </a:r>
            <a:r>
              <a:rPr lang="en-GB" sz="2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.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r>
              <a:rPr lang="en-GB" sz="2400" dirty="0">
                <a:solidFill>
                  <a:srgbClr val="009900"/>
                </a:solidFill>
                <a:latin typeface="Letter-join 4" panose="02000805000000020003" pitchFamily="50" charset="0"/>
              </a:rPr>
              <a:t>Always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/</a:t>
            </a:r>
            <a:r>
              <a:rPr lang="en-GB" sz="2400" dirty="0">
                <a:solidFill>
                  <a:srgbClr val="FF6600"/>
                </a:solidFill>
                <a:latin typeface="Letter-join 4" panose="02000805000000020003" pitchFamily="50" charset="0"/>
              </a:rPr>
              <a:t>Sometimes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/</a:t>
            </a:r>
            <a:r>
              <a:rPr lang="en-GB" sz="2400" dirty="0">
                <a:solidFill>
                  <a:srgbClr val="FF0000"/>
                </a:solidFill>
                <a:latin typeface="Letter-join 4" panose="02000805000000020003" pitchFamily="50" charset="0"/>
              </a:rPr>
              <a:t>Never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: A number with 9 in the </a:t>
            </a:r>
            <a:r>
              <a:rPr lang="en-GB" sz="2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ones is 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always bigger than one with 6 in </a:t>
            </a:r>
            <a:r>
              <a:rPr lang="en-GB" sz="2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the ones.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lvl="0"/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Show me (find/ write) the number that will label this group of objects. </a:t>
            </a:r>
            <a:endParaRPr lang="en-GB" sz="2400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bg1"/>
              </a:solidFill>
              <a:latin typeface="Letter-join 4" panose="02000805000000020003" pitchFamily="50" charset="0"/>
            </a:endParaRPr>
          </a:p>
          <a:p>
            <a:pPr lvl="0"/>
            <a:r>
              <a:rPr lang="en-GB" sz="2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Can </a:t>
            </a:r>
            <a:r>
              <a:rPr lang="en-GB" sz="2400" dirty="0">
                <a:solidFill>
                  <a:schemeClr val="bg1"/>
                </a:solidFill>
                <a:latin typeface="Letter-join 4" panose="02000805000000020003" pitchFamily="50" charset="0"/>
              </a:rPr>
              <a:t>you change this pot so that it has enough pencils for 8 children</a:t>
            </a:r>
            <a:r>
              <a:rPr lang="en-GB" sz="24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?</a:t>
            </a:r>
            <a:endParaRPr lang="en-GB" sz="2400" dirty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  <p:pic>
        <p:nvPicPr>
          <p:cNvPr id="2050" name="Picture 2" descr="Image result for pot with 4 penc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745" y="4472773"/>
            <a:ext cx="1856348" cy="218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20 obj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988" y="2353235"/>
            <a:ext cx="2638885" cy="192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9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How can I help my child at home? </a:t>
            </a:r>
            <a:endParaRPr lang="en-GB" sz="4000" b="1" dirty="0">
              <a:solidFill>
                <a:schemeClr val="bg1"/>
              </a:solidFill>
              <a:latin typeface="Letter-join 4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0365" cy="4351338"/>
          </a:xfrm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Use a 100 square to practise counting on an back. 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Recite numbers to a 100 (</a:t>
            </a:r>
            <a:r>
              <a:rPr lang="en-GB" sz="3200" dirty="0" smtClean="0">
                <a:solidFill>
                  <a:srgbClr val="660066"/>
                </a:solidFill>
                <a:latin typeface="Letter-join 4" panose="02000805000000020003" pitchFamily="50" charset="0"/>
              </a:rPr>
              <a:t>forwards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 and </a:t>
            </a:r>
            <a:r>
              <a:rPr lang="en-GB" sz="3200" dirty="0" smtClean="0">
                <a:solidFill>
                  <a:srgbClr val="FF6600"/>
                </a:solidFill>
                <a:latin typeface="Letter-join 4" panose="02000805000000020003" pitchFamily="50" charset="0"/>
              </a:rPr>
              <a:t>backwards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)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Count everyday objects: clothes on the washing line, plates on the tables, pairs of socks to count in 2’s.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Talk about the value of numbers. </a:t>
            </a:r>
            <a:r>
              <a:rPr lang="en-GB" sz="3200" dirty="0" smtClean="0">
                <a:solidFill>
                  <a:srgbClr val="FF6600"/>
                </a:solidFill>
                <a:latin typeface="Letter-join 4" panose="02000805000000020003" pitchFamily="50" charset="0"/>
              </a:rPr>
              <a:t>5</a:t>
            </a:r>
            <a:r>
              <a:rPr lang="en-GB" sz="3200" dirty="0" smtClean="0">
                <a:solidFill>
                  <a:srgbClr val="009900"/>
                </a:solidFill>
                <a:latin typeface="Letter-join 4" panose="02000805000000020003" pitchFamily="50" charset="0"/>
              </a:rPr>
              <a:t>7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 has </a:t>
            </a:r>
            <a:r>
              <a:rPr lang="en-GB" sz="3200" dirty="0" smtClean="0">
                <a:solidFill>
                  <a:srgbClr val="FF6600"/>
                </a:solidFill>
                <a:latin typeface="Letter-join 4" panose="02000805000000020003" pitchFamily="50" charset="0"/>
              </a:rPr>
              <a:t>5 tens 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and </a:t>
            </a:r>
            <a:r>
              <a:rPr lang="en-GB" sz="3200" dirty="0" smtClean="0">
                <a:solidFill>
                  <a:srgbClr val="009900"/>
                </a:solidFill>
                <a:latin typeface="Letter-join 4" panose="02000805000000020003" pitchFamily="50" charset="0"/>
              </a:rPr>
              <a:t>7 ones</a:t>
            </a:r>
            <a:r>
              <a:rPr lang="en-GB" sz="3200" dirty="0" smtClean="0">
                <a:solidFill>
                  <a:schemeClr val="bg1"/>
                </a:solidFill>
                <a:latin typeface="Letter-join 4" panose="02000805000000020003" pitchFamily="50" charset="0"/>
              </a:rPr>
              <a:t>.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394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Letter-join 4</vt:lpstr>
      <vt:lpstr>Office Theme</vt:lpstr>
      <vt:lpstr>Owlets  Maths Workshop   Friday 10th February 2017</vt:lpstr>
      <vt:lpstr> Aims</vt:lpstr>
      <vt:lpstr> Current National Curriculum- What's changed? </vt:lpstr>
      <vt:lpstr> How do we teach Maths at Thornton?</vt:lpstr>
      <vt:lpstr>End of Year 1 Expectations (NC)</vt:lpstr>
      <vt:lpstr>Let’s have a go!</vt:lpstr>
      <vt:lpstr>Concrete and Pictorial </vt:lpstr>
      <vt:lpstr> </vt:lpstr>
      <vt:lpstr>How can I help my child at home? </vt:lpstr>
      <vt:lpstr>PowerPoint Presentation</vt:lpstr>
    </vt:vector>
  </TitlesOfParts>
  <Company>BCC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Owls  Maths workshop</dc:title>
  <dc:creator>Miss L Shaheen (thornton.bham.sch.uk)</dc:creator>
  <cp:lastModifiedBy>Rebecca White</cp:lastModifiedBy>
  <cp:revision>21</cp:revision>
  <dcterms:created xsi:type="dcterms:W3CDTF">2016-11-29T19:30:04Z</dcterms:created>
  <dcterms:modified xsi:type="dcterms:W3CDTF">2017-02-14T12:15:44Z</dcterms:modified>
</cp:coreProperties>
</file>